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91" r:id="rId1"/>
  </p:sldMasterIdLst>
  <p:notesMasterIdLst>
    <p:notesMasterId r:id="rId36"/>
  </p:notesMasterIdLst>
  <p:handoutMasterIdLst>
    <p:handoutMasterId r:id="rId37"/>
  </p:handoutMasterIdLst>
  <p:sldIdLst>
    <p:sldId id="256" r:id="rId2"/>
    <p:sldId id="335" r:id="rId3"/>
    <p:sldId id="321" r:id="rId4"/>
    <p:sldId id="322" r:id="rId5"/>
    <p:sldId id="323" r:id="rId6"/>
    <p:sldId id="324" r:id="rId7"/>
    <p:sldId id="325" r:id="rId8"/>
    <p:sldId id="326" r:id="rId9"/>
    <p:sldId id="327" r:id="rId10"/>
    <p:sldId id="328" r:id="rId11"/>
    <p:sldId id="329" r:id="rId12"/>
    <p:sldId id="330" r:id="rId13"/>
    <p:sldId id="331" r:id="rId14"/>
    <p:sldId id="332" r:id="rId15"/>
    <p:sldId id="333" r:id="rId16"/>
    <p:sldId id="334" r:id="rId17"/>
    <p:sldId id="336" r:id="rId18"/>
    <p:sldId id="337" r:id="rId19"/>
    <p:sldId id="340" r:id="rId20"/>
    <p:sldId id="342" r:id="rId21"/>
    <p:sldId id="343" r:id="rId22"/>
    <p:sldId id="345" r:id="rId23"/>
    <p:sldId id="346" r:id="rId24"/>
    <p:sldId id="347" r:id="rId25"/>
    <p:sldId id="348" r:id="rId26"/>
    <p:sldId id="349" r:id="rId27"/>
    <p:sldId id="350" r:id="rId28"/>
    <p:sldId id="358" r:id="rId29"/>
    <p:sldId id="351" r:id="rId30"/>
    <p:sldId id="353" r:id="rId31"/>
    <p:sldId id="354" r:id="rId32"/>
    <p:sldId id="359" r:id="rId33"/>
    <p:sldId id="357" r:id="rId34"/>
    <p:sldId id="360" r:id="rId35"/>
  </p:sldIdLst>
  <p:sldSz cx="12192000" cy="6858000"/>
  <p:notesSz cx="6858000" cy="9144000"/>
  <p:embeddedFontLst>
    <p:embeddedFont>
      <p:font typeface="Open Sans" panose="020B0606030504020204" pitchFamily="34" charset="0"/>
      <p:regular r:id="rId38"/>
      <p:bold r:id="rId39"/>
      <p:italic r:id="rId40"/>
      <p:boldItalic r:id="rId41"/>
    </p:embeddedFont>
    <p:embeddedFont>
      <p:font typeface="Calibri" panose="020F0502020204030204" pitchFamily="34" charset="0"/>
      <p:regular r:id="rId42"/>
      <p:bold r:id="rId43"/>
      <p:italic r:id="rId44"/>
      <p:boldItalic r:id="rId45"/>
    </p:embeddedFont>
  </p:embeddedFontLst>
  <p:defaultTextStyle>
    <a:defPPr>
      <a:defRPr lang="de-DE"/>
    </a:defPPr>
    <a:lvl1pPr marL="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nöfel,Anja" initials="K" lastIdx="10" clrIdx="0">
    <p:extLst>
      <p:ext uri="{19B8F6BF-5375-455C-9EA6-DF929625EA0E}">
        <p15:presenceInfo xmlns:p15="http://schemas.microsoft.com/office/powerpoint/2012/main" userId="S-1-5-21-1982228756-150042506-1537001085-1885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1719"/>
    <a:srgbClr val="DE2526"/>
    <a:srgbClr val="951B81"/>
    <a:srgbClr val="59358C"/>
    <a:srgbClr val="FFFFFF"/>
    <a:srgbClr val="0069B4"/>
    <a:srgbClr val="F2F2F2"/>
    <a:srgbClr val="000000"/>
    <a:srgbClr val="13A983"/>
    <a:srgbClr val="009B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8D230F3-CF80-4859-8CE7-A43EE81993B5}" styleName="Helle Formatvorlage 1 - Akz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unkle Formatvorlage 1 - Akz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napToObjects="1">
      <p:cViewPr varScale="1">
        <p:scale>
          <a:sx n="117" d="100"/>
          <a:sy n="117" d="100"/>
        </p:scale>
        <p:origin x="355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commentAuthors" Target="commentAuthors.xml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AC6211-610F-44E5-BF19-D3CDF6EDD281}" type="datetimeFigureOut">
              <a:rPr lang="de-DE" smtClean="0"/>
              <a:t>21.04.2023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61AA8-FB04-42D1-9939-D1A1356F808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31560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435D3-23A6-45D3-8DFA-7317DC1E7A64}" type="datetimeFigureOut">
              <a:rPr lang="de-DE" smtClean="0"/>
              <a:t>21.04.2023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9AC09-DF60-43F4-96BF-67D4D9A74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31825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TUD_weiß-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348" y="330108"/>
            <a:ext cx="1468046" cy="544572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51"/>
            <a:ext cx="1764000" cy="512044"/>
          </a:xfrm>
          <a:prstGeom prst="rect">
            <a:avLst/>
          </a:prstGeom>
        </p:spPr>
      </p:pic>
      <p:sp>
        <p:nvSpPr>
          <p:cNvPr id="13" name="Rechteck 12"/>
          <p:cNvSpPr/>
          <p:nvPr/>
        </p:nvSpPr>
        <p:spPr>
          <a:xfrm>
            <a:off x="0" y="1204912"/>
            <a:ext cx="12192000" cy="5653089"/>
          </a:xfrm>
          <a:prstGeom prst="rect">
            <a:avLst/>
          </a:prstGeom>
          <a:gradFill>
            <a:gsLst>
              <a:gs pos="14000">
                <a:schemeClr val="accent2"/>
              </a:gs>
              <a:gs pos="100000">
                <a:schemeClr val="accent1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8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692959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9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881437" cy="492443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20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5981697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 marL="0" indent="0" algn="l">
              <a:buNone/>
              <a:defRPr b="0">
                <a:solidFill>
                  <a:schemeClr val="bg1">
                    <a:alpha val="7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21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028966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22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694293" cy="492443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3200" b="0">
                <a:solidFill>
                  <a:schemeClr val="bg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23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602029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</p:spTree>
    <p:extLst>
      <p:ext uri="{BB962C8B-B14F-4D97-AF65-F5344CB8AC3E}">
        <p14:creationId xmlns:p14="http://schemas.microsoft.com/office/powerpoint/2010/main" val="1330912023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elfolie_TUD_weiß-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204912"/>
            <a:ext cx="12192000" cy="5653089"/>
          </a:xfrm>
          <a:prstGeom prst="rect">
            <a:avLst/>
          </a:prstGeom>
          <a:gradFill>
            <a:gsLst>
              <a:gs pos="14000">
                <a:srgbClr val="DE2526"/>
              </a:gs>
              <a:gs pos="100000">
                <a:srgbClr val="CD1719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802014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6090752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138020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2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711084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1" name="Grafik 10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348" y="330108"/>
            <a:ext cx="1468046" cy="544572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51"/>
            <a:ext cx="1764000" cy="51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499437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elfolie_TUD_weiß-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3">
            <a:extLst>
              <a:ext uri="{FF2B5EF4-FFF2-40B4-BE49-F238E27FC236}">
                <a16:creationId xmlns:a16="http://schemas.microsoft.com/office/drawing/2014/main" id="{8D22BFAA-62C6-4AF7-A140-D9E9750A54AC}"/>
              </a:ext>
            </a:extLst>
          </p:cNvPr>
          <p:cNvSpPr/>
          <p:nvPr userDrawn="1"/>
        </p:nvSpPr>
        <p:spPr>
          <a:xfrm>
            <a:off x="3151994" y="2563831"/>
            <a:ext cx="9050720" cy="4317954"/>
          </a:xfrm>
          <a:custGeom>
            <a:avLst/>
            <a:gdLst>
              <a:gd name="connsiteX0" fmla="*/ 0 w 5904411"/>
              <a:gd name="connsiteY0" fmla="*/ 0 h 3967747"/>
              <a:gd name="connsiteX1" fmla="*/ 5904411 w 5904411"/>
              <a:gd name="connsiteY1" fmla="*/ 0 h 3967747"/>
              <a:gd name="connsiteX2" fmla="*/ 5904411 w 5904411"/>
              <a:gd name="connsiteY2" fmla="*/ 3967747 h 3967747"/>
              <a:gd name="connsiteX3" fmla="*/ 0 w 5904411"/>
              <a:gd name="connsiteY3" fmla="*/ 3967747 h 3967747"/>
              <a:gd name="connsiteX4" fmla="*/ 0 w 5904411"/>
              <a:gd name="connsiteY4" fmla="*/ 0 h 3967747"/>
              <a:gd name="connsiteX0" fmla="*/ 3590925 w 5904411"/>
              <a:gd name="connsiteY0" fmla="*/ 0 h 3967747"/>
              <a:gd name="connsiteX1" fmla="*/ 5904411 w 5904411"/>
              <a:gd name="connsiteY1" fmla="*/ 0 h 3967747"/>
              <a:gd name="connsiteX2" fmla="*/ 5904411 w 5904411"/>
              <a:gd name="connsiteY2" fmla="*/ 3967747 h 3967747"/>
              <a:gd name="connsiteX3" fmla="*/ 0 w 5904411"/>
              <a:gd name="connsiteY3" fmla="*/ 3967747 h 3967747"/>
              <a:gd name="connsiteX4" fmla="*/ 3590925 w 5904411"/>
              <a:gd name="connsiteY4" fmla="*/ 0 h 3967747"/>
              <a:gd name="connsiteX0" fmla="*/ 3857625 w 6171111"/>
              <a:gd name="connsiteY0" fmla="*/ 0 h 3967747"/>
              <a:gd name="connsiteX1" fmla="*/ 6171111 w 6171111"/>
              <a:gd name="connsiteY1" fmla="*/ 0 h 3967747"/>
              <a:gd name="connsiteX2" fmla="*/ 6171111 w 6171111"/>
              <a:gd name="connsiteY2" fmla="*/ 3967747 h 3967747"/>
              <a:gd name="connsiteX3" fmla="*/ 0 w 6171111"/>
              <a:gd name="connsiteY3" fmla="*/ 3958222 h 3967747"/>
              <a:gd name="connsiteX4" fmla="*/ 3857625 w 6171111"/>
              <a:gd name="connsiteY4" fmla="*/ 0 h 3967747"/>
              <a:gd name="connsiteX0" fmla="*/ 3952875 w 6171111"/>
              <a:gd name="connsiteY0" fmla="*/ 9525 h 3967747"/>
              <a:gd name="connsiteX1" fmla="*/ 6171111 w 6171111"/>
              <a:gd name="connsiteY1" fmla="*/ 0 h 3967747"/>
              <a:gd name="connsiteX2" fmla="*/ 6171111 w 6171111"/>
              <a:gd name="connsiteY2" fmla="*/ 3967747 h 3967747"/>
              <a:gd name="connsiteX3" fmla="*/ 0 w 6171111"/>
              <a:gd name="connsiteY3" fmla="*/ 3958222 h 3967747"/>
              <a:gd name="connsiteX4" fmla="*/ 3952875 w 6171111"/>
              <a:gd name="connsiteY4" fmla="*/ 9525 h 3967747"/>
              <a:gd name="connsiteX0" fmla="*/ 3925061 w 6171111"/>
              <a:gd name="connsiteY0" fmla="*/ 0 h 3972129"/>
              <a:gd name="connsiteX1" fmla="*/ 6171111 w 6171111"/>
              <a:gd name="connsiteY1" fmla="*/ 4382 h 3972129"/>
              <a:gd name="connsiteX2" fmla="*/ 6171111 w 6171111"/>
              <a:gd name="connsiteY2" fmla="*/ 3972129 h 3972129"/>
              <a:gd name="connsiteX3" fmla="*/ 0 w 6171111"/>
              <a:gd name="connsiteY3" fmla="*/ 3962604 h 3972129"/>
              <a:gd name="connsiteX4" fmla="*/ 3925061 w 6171111"/>
              <a:gd name="connsiteY4" fmla="*/ 0 h 3972129"/>
              <a:gd name="connsiteX0" fmla="*/ 3925061 w 6171111"/>
              <a:gd name="connsiteY0" fmla="*/ 381 h 3967747"/>
              <a:gd name="connsiteX1" fmla="*/ 6171111 w 6171111"/>
              <a:gd name="connsiteY1" fmla="*/ 0 h 3967747"/>
              <a:gd name="connsiteX2" fmla="*/ 6171111 w 6171111"/>
              <a:gd name="connsiteY2" fmla="*/ 3967747 h 3967747"/>
              <a:gd name="connsiteX3" fmla="*/ 0 w 6171111"/>
              <a:gd name="connsiteY3" fmla="*/ 3958222 h 3967747"/>
              <a:gd name="connsiteX4" fmla="*/ 3925061 w 6171111"/>
              <a:gd name="connsiteY4" fmla="*/ 381 h 3967747"/>
              <a:gd name="connsiteX0" fmla="*/ 3961821 w 6207871"/>
              <a:gd name="connsiteY0" fmla="*/ 381 h 3981196"/>
              <a:gd name="connsiteX1" fmla="*/ 6207871 w 6207871"/>
              <a:gd name="connsiteY1" fmla="*/ 0 h 3981196"/>
              <a:gd name="connsiteX2" fmla="*/ 6207871 w 6207871"/>
              <a:gd name="connsiteY2" fmla="*/ 3967747 h 3981196"/>
              <a:gd name="connsiteX3" fmla="*/ 0 w 6207871"/>
              <a:gd name="connsiteY3" fmla="*/ 3981196 h 3981196"/>
              <a:gd name="connsiteX4" fmla="*/ 3961821 w 6207871"/>
              <a:gd name="connsiteY4" fmla="*/ 381 h 3981196"/>
              <a:gd name="connsiteX0" fmla="*/ 3984796 w 6230846"/>
              <a:gd name="connsiteY0" fmla="*/ 381 h 3981196"/>
              <a:gd name="connsiteX1" fmla="*/ 6230846 w 6230846"/>
              <a:gd name="connsiteY1" fmla="*/ 0 h 3981196"/>
              <a:gd name="connsiteX2" fmla="*/ 6230846 w 6230846"/>
              <a:gd name="connsiteY2" fmla="*/ 3967747 h 3981196"/>
              <a:gd name="connsiteX3" fmla="*/ 0 w 6230846"/>
              <a:gd name="connsiteY3" fmla="*/ 3981196 h 3981196"/>
              <a:gd name="connsiteX4" fmla="*/ 3984796 w 6230846"/>
              <a:gd name="connsiteY4" fmla="*/ 381 h 3981196"/>
              <a:gd name="connsiteX0" fmla="*/ 3984796 w 8344852"/>
              <a:gd name="connsiteY0" fmla="*/ 381 h 3981196"/>
              <a:gd name="connsiteX1" fmla="*/ 8344852 w 8344852"/>
              <a:gd name="connsiteY1" fmla="*/ 0 h 3981196"/>
              <a:gd name="connsiteX2" fmla="*/ 6230846 w 8344852"/>
              <a:gd name="connsiteY2" fmla="*/ 3967747 h 3981196"/>
              <a:gd name="connsiteX3" fmla="*/ 0 w 8344852"/>
              <a:gd name="connsiteY3" fmla="*/ 3981196 h 3981196"/>
              <a:gd name="connsiteX4" fmla="*/ 3984796 w 8344852"/>
              <a:gd name="connsiteY4" fmla="*/ 381 h 3981196"/>
              <a:gd name="connsiteX0" fmla="*/ 3984796 w 8344852"/>
              <a:gd name="connsiteY0" fmla="*/ 381 h 3981196"/>
              <a:gd name="connsiteX1" fmla="*/ 8344852 w 8344852"/>
              <a:gd name="connsiteY1" fmla="*/ 0 h 3981196"/>
              <a:gd name="connsiteX2" fmla="*/ 8344852 w 8344852"/>
              <a:gd name="connsiteY2" fmla="*/ 3967748 h 3981196"/>
              <a:gd name="connsiteX3" fmla="*/ 0 w 8344852"/>
              <a:gd name="connsiteY3" fmla="*/ 3981196 h 3981196"/>
              <a:gd name="connsiteX4" fmla="*/ 3984796 w 8344852"/>
              <a:gd name="connsiteY4" fmla="*/ 381 h 3981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44852" h="3981196">
                <a:moveTo>
                  <a:pt x="3984796" y="381"/>
                </a:moveTo>
                <a:lnTo>
                  <a:pt x="8344852" y="0"/>
                </a:lnTo>
                <a:lnTo>
                  <a:pt x="8344852" y="3967748"/>
                </a:lnTo>
                <a:lnTo>
                  <a:pt x="0" y="3981196"/>
                </a:lnTo>
                <a:lnTo>
                  <a:pt x="3984796" y="381"/>
                </a:lnTo>
                <a:close/>
              </a:path>
            </a:pathLst>
          </a:custGeom>
          <a:solidFill>
            <a:schemeClr val="accent5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de-DE" dirty="0"/>
          </a:p>
        </p:txBody>
      </p:sp>
      <p:sp>
        <p:nvSpPr>
          <p:cNvPr id="19" name="Rechteck 9">
            <a:extLst>
              <a:ext uri="{FF2B5EF4-FFF2-40B4-BE49-F238E27FC236}">
                <a16:creationId xmlns:a16="http://schemas.microsoft.com/office/drawing/2014/main" id="{9FD71789-74E3-45C9-B1BA-98AEA75CF44C}"/>
              </a:ext>
            </a:extLst>
          </p:cNvPr>
          <p:cNvSpPr/>
          <p:nvPr userDrawn="1"/>
        </p:nvSpPr>
        <p:spPr>
          <a:xfrm>
            <a:off x="-1" y="3692352"/>
            <a:ext cx="9555747" cy="3185710"/>
          </a:xfrm>
          <a:custGeom>
            <a:avLst/>
            <a:gdLst>
              <a:gd name="connsiteX0" fmla="*/ 0 w 8810492"/>
              <a:gd name="connsiteY0" fmla="*/ 0 h 2937256"/>
              <a:gd name="connsiteX1" fmla="*/ 8810492 w 8810492"/>
              <a:gd name="connsiteY1" fmla="*/ 0 h 2937256"/>
              <a:gd name="connsiteX2" fmla="*/ 8810492 w 8810492"/>
              <a:gd name="connsiteY2" fmla="*/ 2937256 h 2937256"/>
              <a:gd name="connsiteX3" fmla="*/ 0 w 8810492"/>
              <a:gd name="connsiteY3" fmla="*/ 2937256 h 2937256"/>
              <a:gd name="connsiteX4" fmla="*/ 0 w 8810492"/>
              <a:gd name="connsiteY4" fmla="*/ 0 h 2937256"/>
              <a:gd name="connsiteX0" fmla="*/ 0 w 8810492"/>
              <a:gd name="connsiteY0" fmla="*/ 0 h 2937256"/>
              <a:gd name="connsiteX1" fmla="*/ 5858286 w 8810492"/>
              <a:gd name="connsiteY1" fmla="*/ 0 h 2937256"/>
              <a:gd name="connsiteX2" fmla="*/ 8810492 w 8810492"/>
              <a:gd name="connsiteY2" fmla="*/ 2937256 h 2937256"/>
              <a:gd name="connsiteX3" fmla="*/ 0 w 8810492"/>
              <a:gd name="connsiteY3" fmla="*/ 2937256 h 2937256"/>
              <a:gd name="connsiteX4" fmla="*/ 0 w 8810492"/>
              <a:gd name="connsiteY4" fmla="*/ 0 h 2937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10492" h="2937256">
                <a:moveTo>
                  <a:pt x="0" y="0"/>
                </a:moveTo>
                <a:lnTo>
                  <a:pt x="5858286" y="0"/>
                </a:lnTo>
                <a:lnTo>
                  <a:pt x="8810492" y="2937256"/>
                </a:lnTo>
                <a:lnTo>
                  <a:pt x="0" y="293725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de-DE" dirty="0"/>
              <a:t> </a:t>
            </a:r>
          </a:p>
        </p:txBody>
      </p:sp>
      <p:sp>
        <p:nvSpPr>
          <p:cNvPr id="20" name="Rechteck 8">
            <a:extLst>
              <a:ext uri="{FF2B5EF4-FFF2-40B4-BE49-F238E27FC236}">
                <a16:creationId xmlns:a16="http://schemas.microsoft.com/office/drawing/2014/main" id="{E0A106CA-E2A4-4455-BD1E-8B7BA6CDC669}"/>
              </a:ext>
            </a:extLst>
          </p:cNvPr>
          <p:cNvSpPr/>
          <p:nvPr userDrawn="1"/>
        </p:nvSpPr>
        <p:spPr>
          <a:xfrm>
            <a:off x="-709" y="2302249"/>
            <a:ext cx="6020777" cy="4581946"/>
          </a:xfrm>
          <a:custGeom>
            <a:avLst/>
            <a:gdLst>
              <a:gd name="connsiteX0" fmla="*/ 0 w 3587931"/>
              <a:gd name="connsiteY0" fmla="*/ 0 h 5307874"/>
              <a:gd name="connsiteX1" fmla="*/ 3587931 w 3587931"/>
              <a:gd name="connsiteY1" fmla="*/ 0 h 5307874"/>
              <a:gd name="connsiteX2" fmla="*/ 3587931 w 3587931"/>
              <a:gd name="connsiteY2" fmla="*/ 5307874 h 5307874"/>
              <a:gd name="connsiteX3" fmla="*/ 0 w 3587931"/>
              <a:gd name="connsiteY3" fmla="*/ 5307874 h 5307874"/>
              <a:gd name="connsiteX4" fmla="*/ 0 w 3587931"/>
              <a:gd name="connsiteY4" fmla="*/ 0 h 5307874"/>
              <a:gd name="connsiteX0" fmla="*/ 0 w 3587931"/>
              <a:gd name="connsiteY0" fmla="*/ 0 h 5307874"/>
              <a:gd name="connsiteX1" fmla="*/ 3587931 w 3587931"/>
              <a:gd name="connsiteY1" fmla="*/ 0 h 5307874"/>
              <a:gd name="connsiteX2" fmla="*/ 3587931 w 3587931"/>
              <a:gd name="connsiteY2" fmla="*/ 3657600 h 5307874"/>
              <a:gd name="connsiteX3" fmla="*/ 3587931 w 3587931"/>
              <a:gd name="connsiteY3" fmla="*/ 5307874 h 5307874"/>
              <a:gd name="connsiteX4" fmla="*/ 0 w 3587931"/>
              <a:gd name="connsiteY4" fmla="*/ 5307874 h 5307874"/>
              <a:gd name="connsiteX5" fmla="*/ 0 w 3587931"/>
              <a:gd name="connsiteY5" fmla="*/ 0 h 5307874"/>
              <a:gd name="connsiteX0" fmla="*/ 0 w 3587931"/>
              <a:gd name="connsiteY0" fmla="*/ 0 h 5307874"/>
              <a:gd name="connsiteX1" fmla="*/ 1463039 w 3587931"/>
              <a:gd name="connsiteY1" fmla="*/ 1445623 h 5307874"/>
              <a:gd name="connsiteX2" fmla="*/ 3587931 w 3587931"/>
              <a:gd name="connsiteY2" fmla="*/ 3657600 h 5307874"/>
              <a:gd name="connsiteX3" fmla="*/ 3587931 w 3587931"/>
              <a:gd name="connsiteY3" fmla="*/ 5307874 h 5307874"/>
              <a:gd name="connsiteX4" fmla="*/ 0 w 3587931"/>
              <a:gd name="connsiteY4" fmla="*/ 5307874 h 5307874"/>
              <a:gd name="connsiteX5" fmla="*/ 0 w 3587931"/>
              <a:gd name="connsiteY5" fmla="*/ 0 h 5307874"/>
              <a:gd name="connsiteX0" fmla="*/ 0 w 3622765"/>
              <a:gd name="connsiteY0" fmla="*/ 0 h 5307874"/>
              <a:gd name="connsiteX1" fmla="*/ 1463039 w 3622765"/>
              <a:gd name="connsiteY1" fmla="*/ 1445623 h 5307874"/>
              <a:gd name="connsiteX2" fmla="*/ 3622765 w 3622765"/>
              <a:gd name="connsiteY2" fmla="*/ 3614057 h 5307874"/>
              <a:gd name="connsiteX3" fmla="*/ 3587931 w 3622765"/>
              <a:gd name="connsiteY3" fmla="*/ 5307874 h 5307874"/>
              <a:gd name="connsiteX4" fmla="*/ 0 w 3622765"/>
              <a:gd name="connsiteY4" fmla="*/ 5307874 h 5307874"/>
              <a:gd name="connsiteX5" fmla="*/ 0 w 3622765"/>
              <a:gd name="connsiteY5" fmla="*/ 0 h 5307874"/>
              <a:gd name="connsiteX0" fmla="*/ 0 w 3622765"/>
              <a:gd name="connsiteY0" fmla="*/ 0 h 5307874"/>
              <a:gd name="connsiteX1" fmla="*/ 1463039 w 3622765"/>
              <a:gd name="connsiteY1" fmla="*/ 1445623 h 5307874"/>
              <a:gd name="connsiteX2" fmla="*/ 3622765 w 3622765"/>
              <a:gd name="connsiteY2" fmla="*/ 3614057 h 5307874"/>
              <a:gd name="connsiteX3" fmla="*/ 3622765 w 3622765"/>
              <a:gd name="connsiteY3" fmla="*/ 5307874 h 5307874"/>
              <a:gd name="connsiteX4" fmla="*/ 0 w 3622765"/>
              <a:gd name="connsiteY4" fmla="*/ 5307874 h 5307874"/>
              <a:gd name="connsiteX5" fmla="*/ 0 w 3622765"/>
              <a:gd name="connsiteY5" fmla="*/ 0 h 5307874"/>
              <a:gd name="connsiteX0" fmla="*/ 0 w 3622765"/>
              <a:gd name="connsiteY0" fmla="*/ 0 h 5307874"/>
              <a:gd name="connsiteX1" fmla="*/ 1463039 w 3622765"/>
              <a:gd name="connsiteY1" fmla="*/ 1445623 h 5307874"/>
              <a:gd name="connsiteX2" fmla="*/ 3578520 w 3622765"/>
              <a:gd name="connsiteY2" fmla="*/ 3614057 h 5307874"/>
              <a:gd name="connsiteX3" fmla="*/ 3622765 w 3622765"/>
              <a:gd name="connsiteY3" fmla="*/ 5307874 h 5307874"/>
              <a:gd name="connsiteX4" fmla="*/ 0 w 3622765"/>
              <a:gd name="connsiteY4" fmla="*/ 5307874 h 5307874"/>
              <a:gd name="connsiteX5" fmla="*/ 0 w 3622765"/>
              <a:gd name="connsiteY5" fmla="*/ 0 h 5307874"/>
              <a:gd name="connsiteX0" fmla="*/ 0 w 3593268"/>
              <a:gd name="connsiteY0" fmla="*/ 0 h 5307874"/>
              <a:gd name="connsiteX1" fmla="*/ 1463039 w 3593268"/>
              <a:gd name="connsiteY1" fmla="*/ 1445623 h 5307874"/>
              <a:gd name="connsiteX2" fmla="*/ 3578520 w 3593268"/>
              <a:gd name="connsiteY2" fmla="*/ 3614057 h 5307874"/>
              <a:gd name="connsiteX3" fmla="*/ 3593268 w 3593268"/>
              <a:gd name="connsiteY3" fmla="*/ 5307874 h 5307874"/>
              <a:gd name="connsiteX4" fmla="*/ 0 w 3593268"/>
              <a:gd name="connsiteY4" fmla="*/ 5307874 h 5307874"/>
              <a:gd name="connsiteX5" fmla="*/ 0 w 3593268"/>
              <a:gd name="connsiteY5" fmla="*/ 0 h 5307874"/>
              <a:gd name="connsiteX0" fmla="*/ 0 w 3578520"/>
              <a:gd name="connsiteY0" fmla="*/ 0 h 5307874"/>
              <a:gd name="connsiteX1" fmla="*/ 1463039 w 3578520"/>
              <a:gd name="connsiteY1" fmla="*/ 1445623 h 5307874"/>
              <a:gd name="connsiteX2" fmla="*/ 3578520 w 3578520"/>
              <a:gd name="connsiteY2" fmla="*/ 3614057 h 5307874"/>
              <a:gd name="connsiteX3" fmla="*/ 3563771 w 3578520"/>
              <a:gd name="connsiteY3" fmla="*/ 5307874 h 5307874"/>
              <a:gd name="connsiteX4" fmla="*/ 0 w 3578520"/>
              <a:gd name="connsiteY4" fmla="*/ 5307874 h 5307874"/>
              <a:gd name="connsiteX5" fmla="*/ 0 w 3578520"/>
              <a:gd name="connsiteY5" fmla="*/ 0 h 5307874"/>
              <a:gd name="connsiteX0" fmla="*/ 0 w 3578520"/>
              <a:gd name="connsiteY0" fmla="*/ 0 h 5307874"/>
              <a:gd name="connsiteX1" fmla="*/ 1463039 w 3578520"/>
              <a:gd name="connsiteY1" fmla="*/ 1445623 h 5307874"/>
              <a:gd name="connsiteX2" fmla="*/ 3578520 w 3578520"/>
              <a:gd name="connsiteY2" fmla="*/ 3614057 h 5307874"/>
              <a:gd name="connsiteX3" fmla="*/ 3571146 w 3578520"/>
              <a:gd name="connsiteY3" fmla="*/ 5307874 h 5307874"/>
              <a:gd name="connsiteX4" fmla="*/ 0 w 3578520"/>
              <a:gd name="connsiteY4" fmla="*/ 5307874 h 5307874"/>
              <a:gd name="connsiteX5" fmla="*/ 0 w 3578520"/>
              <a:gd name="connsiteY5" fmla="*/ 0 h 5307874"/>
              <a:gd name="connsiteX0" fmla="*/ 0 w 3578520"/>
              <a:gd name="connsiteY0" fmla="*/ 0 h 5307874"/>
              <a:gd name="connsiteX1" fmla="*/ 1463039 w 3578520"/>
              <a:gd name="connsiteY1" fmla="*/ 1445623 h 5307874"/>
              <a:gd name="connsiteX2" fmla="*/ 3578520 w 3578520"/>
              <a:gd name="connsiteY2" fmla="*/ 3614057 h 5307874"/>
              <a:gd name="connsiteX3" fmla="*/ 3578520 w 3578520"/>
              <a:gd name="connsiteY3" fmla="*/ 5307874 h 5307874"/>
              <a:gd name="connsiteX4" fmla="*/ 0 w 3578520"/>
              <a:gd name="connsiteY4" fmla="*/ 5307874 h 5307874"/>
              <a:gd name="connsiteX5" fmla="*/ 0 w 3578520"/>
              <a:gd name="connsiteY5" fmla="*/ 0 h 5307874"/>
              <a:gd name="connsiteX0" fmla="*/ 0 w 3599785"/>
              <a:gd name="connsiteY0" fmla="*/ 0 h 3872478"/>
              <a:gd name="connsiteX1" fmla="*/ 1484304 w 3599785"/>
              <a:gd name="connsiteY1" fmla="*/ 10227 h 3872478"/>
              <a:gd name="connsiteX2" fmla="*/ 3599785 w 3599785"/>
              <a:gd name="connsiteY2" fmla="*/ 2178661 h 3872478"/>
              <a:gd name="connsiteX3" fmla="*/ 3599785 w 3599785"/>
              <a:gd name="connsiteY3" fmla="*/ 3872478 h 3872478"/>
              <a:gd name="connsiteX4" fmla="*/ 21265 w 3599785"/>
              <a:gd name="connsiteY4" fmla="*/ 3872478 h 3872478"/>
              <a:gd name="connsiteX5" fmla="*/ 0 w 3599785"/>
              <a:gd name="connsiteY5" fmla="*/ 0 h 3872478"/>
              <a:gd name="connsiteX0" fmla="*/ 0 w 3599785"/>
              <a:gd name="connsiteY0" fmla="*/ 0 h 4223352"/>
              <a:gd name="connsiteX1" fmla="*/ 1484304 w 3599785"/>
              <a:gd name="connsiteY1" fmla="*/ 10227 h 4223352"/>
              <a:gd name="connsiteX2" fmla="*/ 3599785 w 3599785"/>
              <a:gd name="connsiteY2" fmla="*/ 2178661 h 4223352"/>
              <a:gd name="connsiteX3" fmla="*/ 3589153 w 3599785"/>
              <a:gd name="connsiteY3" fmla="*/ 4223352 h 4223352"/>
              <a:gd name="connsiteX4" fmla="*/ 21265 w 3599785"/>
              <a:gd name="connsiteY4" fmla="*/ 3872478 h 4223352"/>
              <a:gd name="connsiteX5" fmla="*/ 0 w 3599785"/>
              <a:gd name="connsiteY5" fmla="*/ 0 h 4223352"/>
              <a:gd name="connsiteX0" fmla="*/ 0 w 3599785"/>
              <a:gd name="connsiteY0" fmla="*/ 0 h 4223352"/>
              <a:gd name="connsiteX1" fmla="*/ 1484304 w 3599785"/>
              <a:gd name="connsiteY1" fmla="*/ 10227 h 4223352"/>
              <a:gd name="connsiteX2" fmla="*/ 3599785 w 3599785"/>
              <a:gd name="connsiteY2" fmla="*/ 2178661 h 4223352"/>
              <a:gd name="connsiteX3" fmla="*/ 3589153 w 3599785"/>
              <a:gd name="connsiteY3" fmla="*/ 4223352 h 4223352"/>
              <a:gd name="connsiteX4" fmla="*/ 0 w 3599785"/>
              <a:gd name="connsiteY4" fmla="*/ 4212720 h 4223352"/>
              <a:gd name="connsiteX5" fmla="*/ 0 w 3599785"/>
              <a:gd name="connsiteY5" fmla="*/ 0 h 4223352"/>
              <a:gd name="connsiteX0" fmla="*/ 0 w 3599785"/>
              <a:gd name="connsiteY0" fmla="*/ 7190 h 4230542"/>
              <a:gd name="connsiteX1" fmla="*/ 1484304 w 3599785"/>
              <a:gd name="connsiteY1" fmla="*/ 0 h 4230542"/>
              <a:gd name="connsiteX2" fmla="*/ 3599785 w 3599785"/>
              <a:gd name="connsiteY2" fmla="*/ 2185851 h 4230542"/>
              <a:gd name="connsiteX3" fmla="*/ 3589153 w 3599785"/>
              <a:gd name="connsiteY3" fmla="*/ 4230542 h 4230542"/>
              <a:gd name="connsiteX4" fmla="*/ 0 w 3599785"/>
              <a:gd name="connsiteY4" fmla="*/ 4219910 h 4230542"/>
              <a:gd name="connsiteX5" fmla="*/ 0 w 3599785"/>
              <a:gd name="connsiteY5" fmla="*/ 7190 h 4230542"/>
              <a:gd name="connsiteX0" fmla="*/ 0 w 3607160"/>
              <a:gd name="connsiteY0" fmla="*/ 14564 h 4230542"/>
              <a:gd name="connsiteX1" fmla="*/ 1491679 w 3607160"/>
              <a:gd name="connsiteY1" fmla="*/ 0 h 4230542"/>
              <a:gd name="connsiteX2" fmla="*/ 3607160 w 3607160"/>
              <a:gd name="connsiteY2" fmla="*/ 2185851 h 4230542"/>
              <a:gd name="connsiteX3" fmla="*/ 3596528 w 3607160"/>
              <a:gd name="connsiteY3" fmla="*/ 4230542 h 4230542"/>
              <a:gd name="connsiteX4" fmla="*/ 7375 w 3607160"/>
              <a:gd name="connsiteY4" fmla="*/ 4219910 h 4230542"/>
              <a:gd name="connsiteX5" fmla="*/ 0 w 3607160"/>
              <a:gd name="connsiteY5" fmla="*/ 14564 h 4230542"/>
              <a:gd name="connsiteX0" fmla="*/ 709 w 3600495"/>
              <a:gd name="connsiteY0" fmla="*/ 0 h 4407707"/>
              <a:gd name="connsiteX1" fmla="*/ 1485014 w 3600495"/>
              <a:gd name="connsiteY1" fmla="*/ 177165 h 4407707"/>
              <a:gd name="connsiteX2" fmla="*/ 3600495 w 3600495"/>
              <a:gd name="connsiteY2" fmla="*/ 2363016 h 4407707"/>
              <a:gd name="connsiteX3" fmla="*/ 3589863 w 3600495"/>
              <a:gd name="connsiteY3" fmla="*/ 4407707 h 4407707"/>
              <a:gd name="connsiteX4" fmla="*/ 710 w 3600495"/>
              <a:gd name="connsiteY4" fmla="*/ 4397075 h 4407707"/>
              <a:gd name="connsiteX5" fmla="*/ 709 w 3600495"/>
              <a:gd name="connsiteY5" fmla="*/ 0 h 4407707"/>
              <a:gd name="connsiteX0" fmla="*/ 709 w 3600495"/>
              <a:gd name="connsiteY0" fmla="*/ 0 h 4230727"/>
              <a:gd name="connsiteX1" fmla="*/ 1485014 w 3600495"/>
              <a:gd name="connsiteY1" fmla="*/ 185 h 4230727"/>
              <a:gd name="connsiteX2" fmla="*/ 3600495 w 3600495"/>
              <a:gd name="connsiteY2" fmla="*/ 2186036 h 4230727"/>
              <a:gd name="connsiteX3" fmla="*/ 3589863 w 3600495"/>
              <a:gd name="connsiteY3" fmla="*/ 4230727 h 4230727"/>
              <a:gd name="connsiteX4" fmla="*/ 710 w 3600495"/>
              <a:gd name="connsiteY4" fmla="*/ 4220095 h 4230727"/>
              <a:gd name="connsiteX5" fmla="*/ 709 w 3600495"/>
              <a:gd name="connsiteY5" fmla="*/ 0 h 4230727"/>
              <a:gd name="connsiteX0" fmla="*/ 709 w 5551215"/>
              <a:gd name="connsiteY0" fmla="*/ 0 h 4232550"/>
              <a:gd name="connsiteX1" fmla="*/ 1485014 w 5551215"/>
              <a:gd name="connsiteY1" fmla="*/ 185 h 4232550"/>
              <a:gd name="connsiteX2" fmla="*/ 5551215 w 5551215"/>
              <a:gd name="connsiteY2" fmla="*/ 4232550 h 4232550"/>
              <a:gd name="connsiteX3" fmla="*/ 3589863 w 5551215"/>
              <a:gd name="connsiteY3" fmla="*/ 4230727 h 4232550"/>
              <a:gd name="connsiteX4" fmla="*/ 710 w 5551215"/>
              <a:gd name="connsiteY4" fmla="*/ 4220095 h 4232550"/>
              <a:gd name="connsiteX5" fmla="*/ 709 w 5551215"/>
              <a:gd name="connsiteY5" fmla="*/ 0 h 4232550"/>
              <a:gd name="connsiteX0" fmla="*/ 709 w 5551215"/>
              <a:gd name="connsiteY0" fmla="*/ 0 h 4232550"/>
              <a:gd name="connsiteX1" fmla="*/ 1485014 w 5551215"/>
              <a:gd name="connsiteY1" fmla="*/ 185 h 4232550"/>
              <a:gd name="connsiteX2" fmla="*/ 5551215 w 5551215"/>
              <a:gd name="connsiteY2" fmla="*/ 4232550 h 4232550"/>
              <a:gd name="connsiteX3" fmla="*/ 710 w 5551215"/>
              <a:gd name="connsiteY3" fmla="*/ 4220095 h 4232550"/>
              <a:gd name="connsiteX4" fmla="*/ 709 w 5551215"/>
              <a:gd name="connsiteY4" fmla="*/ 0 h 4232550"/>
              <a:gd name="connsiteX0" fmla="*/ 709 w 5551215"/>
              <a:gd name="connsiteY0" fmla="*/ 0 h 4224599"/>
              <a:gd name="connsiteX1" fmla="*/ 1485014 w 5551215"/>
              <a:gd name="connsiteY1" fmla="*/ 185 h 4224599"/>
              <a:gd name="connsiteX2" fmla="*/ 5551215 w 5551215"/>
              <a:gd name="connsiteY2" fmla="*/ 4224599 h 4224599"/>
              <a:gd name="connsiteX3" fmla="*/ 710 w 5551215"/>
              <a:gd name="connsiteY3" fmla="*/ 4220095 h 4224599"/>
              <a:gd name="connsiteX4" fmla="*/ 709 w 5551215"/>
              <a:gd name="connsiteY4" fmla="*/ 0 h 4224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51215" h="4224599">
                <a:moveTo>
                  <a:pt x="709" y="0"/>
                </a:moveTo>
                <a:lnTo>
                  <a:pt x="1485014" y="185"/>
                </a:lnTo>
                <a:lnTo>
                  <a:pt x="5551215" y="4224599"/>
                </a:lnTo>
                <a:lnTo>
                  <a:pt x="710" y="4220095"/>
                </a:lnTo>
                <a:cubicBezTo>
                  <a:pt x="-1748" y="2818313"/>
                  <a:pt x="3167" y="1401782"/>
                  <a:pt x="709" y="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de-DE"/>
          </a:p>
        </p:txBody>
      </p:sp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802014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6090752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138020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2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711084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21" name="Grafik 20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348" y="330108"/>
            <a:ext cx="1468046" cy="544572"/>
          </a:xfrm>
          <a:prstGeom prst="rect">
            <a:avLst/>
          </a:prstGeom>
        </p:spPr>
      </p:pic>
      <p:pic>
        <p:nvPicPr>
          <p:cNvPr id="23" name="Grafik 2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51"/>
            <a:ext cx="1764000" cy="51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318043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ein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4344987"/>
          </a:xfrm>
        </p:spPr>
        <p:txBody>
          <a:bodyPr/>
          <a:lstStyle>
            <a:lvl1pPr>
              <a:spcBef>
                <a:spcPts val="1200"/>
              </a:spcBef>
              <a:defRPr/>
            </a:lvl1pPr>
            <a:lvl3pPr>
              <a:spcBef>
                <a:spcPts val="1200"/>
              </a:spcBef>
              <a:defRPr/>
            </a:lvl3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</p:spTree>
    <p:extLst>
      <p:ext uri="{BB962C8B-B14F-4D97-AF65-F5344CB8AC3E}">
        <p14:creationId xmlns:p14="http://schemas.microsoft.com/office/powerpoint/2010/main" val="3828119933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2 Inhalte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>
          <a:xfrm>
            <a:off x="874713" y="1481138"/>
            <a:ext cx="5195887" cy="4360862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quarter" idx="15"/>
          </p:nvPr>
        </p:nvSpPr>
        <p:spPr>
          <a:xfrm>
            <a:off x="6267450" y="1481138"/>
            <a:ext cx="5195887" cy="4360862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7373242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6267449" y="1484314"/>
            <a:ext cx="5187950" cy="4344985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>
          <a:xfrm>
            <a:off x="874713" y="1484313"/>
            <a:ext cx="5195887" cy="4357687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0242763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8070849" y="1484314"/>
            <a:ext cx="3384549" cy="4344985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>
          <a:xfrm>
            <a:off x="874713" y="1484313"/>
            <a:ext cx="6999287" cy="4357687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803747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und Bild_qu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0" y="4101152"/>
            <a:ext cx="12191999" cy="2028186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>
          <a:xfrm>
            <a:off x="874713" y="1484313"/>
            <a:ext cx="10580687" cy="2398475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4580503"/>
      </p:ext>
    </p:extLst>
  </p:cSld>
  <p:clrMapOvr>
    <a:masterClrMapping/>
  </p:clrMapOvr>
  <p:hf hd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 und Bild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8070849" y="1484314"/>
            <a:ext cx="4121151" cy="4645024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>
          <a:xfrm>
            <a:off x="874713" y="1484313"/>
            <a:ext cx="6999287" cy="4357687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7579242"/>
      </p:ext>
    </p:extLst>
  </p:cSld>
  <p:clrMapOvr>
    <a:masterClrMapping/>
  </p:clrMapOvr>
  <p:hf hd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3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>
          <a:xfrm>
            <a:off x="874713" y="1481138"/>
            <a:ext cx="3398837" cy="4360862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quarter" idx="14"/>
          </p:nvPr>
        </p:nvSpPr>
        <p:spPr>
          <a:xfrm>
            <a:off x="4457699" y="1481138"/>
            <a:ext cx="3416301" cy="4360862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10" name="Inhaltsplatzhalter 3"/>
          <p:cNvSpPr>
            <a:spLocks noGrp="1"/>
          </p:cNvSpPr>
          <p:nvPr>
            <p:ph sz="quarter" idx="15"/>
          </p:nvPr>
        </p:nvSpPr>
        <p:spPr>
          <a:xfrm>
            <a:off x="8070850" y="1481138"/>
            <a:ext cx="3384550" cy="4360862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3359633"/>
      </p:ext>
    </p:extLst>
  </p:cSld>
  <p:clrMapOvr>
    <a:masterClrMapping/>
  </p:clrMapOvr>
  <p:hf hdr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und 4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874711" y="1484313"/>
            <a:ext cx="4300539" cy="1332000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4"/>
          </p:nvPr>
        </p:nvSpPr>
        <p:spPr>
          <a:xfrm>
            <a:off x="874712" y="2943181"/>
            <a:ext cx="4300537" cy="1332000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5"/>
          </p:nvPr>
        </p:nvSpPr>
        <p:spPr>
          <a:xfrm>
            <a:off x="874710" y="4402050"/>
            <a:ext cx="4300537" cy="1427249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5" name="Inhaltsplatzhalter 4"/>
          <p:cNvSpPr>
            <a:spLocks noGrp="1"/>
          </p:cNvSpPr>
          <p:nvPr>
            <p:ph sz="quarter" idx="16"/>
          </p:nvPr>
        </p:nvSpPr>
        <p:spPr>
          <a:xfrm>
            <a:off x="5365750" y="1484313"/>
            <a:ext cx="6089650" cy="4357687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1138792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TUD_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pic>
        <p:nvPicPr>
          <p:cNvPr id="4" name="Grafik 3" descr="Logo. Acht unregelmäßige Dreiecksflächen sind, im Uhrzeigersinn zu einem regelmäßig achteckigen Ring angeordnet. Links daneben zweizeilig der Schriftzug &quot;DRESDEN concept" title="Logo Dresden concept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7694" y="329323"/>
            <a:ext cx="1463906" cy="543600"/>
          </a:xfrm>
          <a:prstGeom prst="rect">
            <a:avLst/>
          </a:prstGeom>
        </p:spPr>
      </p:pic>
      <p:pic>
        <p:nvPicPr>
          <p:cNvPr id="3" name="Grafik 2" descr="Logo. Schriftzug &quot;Technische Universität Dresden&quot;. Links davon befindet sich ein Achteck, das in zwei Bereiche aufgeteilt ist, die zusammen die Buchstaben &quot;T&quot; und &quot;U&quot; ergeben." title="Logo der TU Dresden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5029" cy="514800"/>
          </a:xfrm>
          <a:prstGeom prst="rect">
            <a:avLst/>
          </a:prstGeom>
        </p:spPr>
      </p:pic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692959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881437" cy="492443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5981697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 marL="0" indent="0" algn="l">
              <a:buNone/>
              <a:defRPr b="0">
                <a:solidFill>
                  <a:schemeClr val="bg1">
                    <a:alpha val="7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028966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694293" cy="492443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3200" b="0">
                <a:solidFill>
                  <a:schemeClr val="bg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8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602029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</p:spTree>
    <p:extLst>
      <p:ext uri="{BB962C8B-B14F-4D97-AF65-F5344CB8AC3E}">
        <p14:creationId xmlns:p14="http://schemas.microsoft.com/office/powerpoint/2010/main" val="1396564381"/>
      </p:ext>
    </p:extLst>
  </p:cSld>
  <p:clrMapOvr>
    <a:masterClrMapping/>
  </p:clrMapOvr>
  <p:hf hd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2 Titel und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 txBox="1">
            <a:spLocks/>
          </p:cNvSpPr>
          <p:nvPr/>
        </p:nvSpPr>
        <p:spPr>
          <a:xfrm>
            <a:off x="6267450" y="368305"/>
            <a:ext cx="5046135" cy="662147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b="1" kern="1200" baseline="0">
                <a:solidFill>
                  <a:schemeClr val="tx2"/>
                </a:solidFill>
                <a:latin typeface="Open Sans" panose="020B0606030504020204" pitchFamily="34" charset="0"/>
                <a:ea typeface="+mj-ea"/>
                <a:cs typeface="+mj-cs"/>
              </a:defRPr>
            </a:lvl1pPr>
          </a:lstStyle>
          <a:p>
            <a:r>
              <a:rPr lang="de-DE" sz="2400" dirty="0">
                <a:solidFill>
                  <a:schemeClr val="accent1"/>
                </a:solidFill>
              </a:rPr>
              <a:t>Titelmasterformat durch Klicken bearbeiten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874712" y="367507"/>
            <a:ext cx="5195887" cy="662781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2"/>
          </p:nvPr>
        </p:nvSpPr>
        <p:spPr>
          <a:xfrm>
            <a:off x="874713" y="1484313"/>
            <a:ext cx="5195887" cy="4357687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10" name="Inhaltsplatzhalter 3"/>
          <p:cNvSpPr>
            <a:spLocks noGrp="1"/>
          </p:cNvSpPr>
          <p:nvPr>
            <p:ph sz="quarter" idx="13"/>
          </p:nvPr>
        </p:nvSpPr>
        <p:spPr>
          <a:xfrm>
            <a:off x="6273895" y="1486586"/>
            <a:ext cx="5195887" cy="4357687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6531681"/>
      </p:ext>
    </p:extLst>
  </p:cSld>
  <p:clrMapOvr>
    <a:masterClrMapping/>
  </p:clrMapOvr>
  <p:hf hdr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el und 18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19" name="Bildplatzhalter 2"/>
          <p:cNvSpPr>
            <a:spLocks noGrp="1"/>
          </p:cNvSpPr>
          <p:nvPr>
            <p:ph type="pic" sz="quarter" idx="10"/>
          </p:nvPr>
        </p:nvSpPr>
        <p:spPr>
          <a:xfrm>
            <a:off x="879785" y="1039484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20" name="Bildplatzhalter 2"/>
          <p:cNvSpPr>
            <a:spLocks noGrp="1"/>
          </p:cNvSpPr>
          <p:nvPr>
            <p:ph type="pic" sz="quarter" idx="11"/>
          </p:nvPr>
        </p:nvSpPr>
        <p:spPr>
          <a:xfrm>
            <a:off x="2579023" y="1039484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21" name="Bildplatzhalter 2"/>
          <p:cNvSpPr>
            <a:spLocks noGrp="1"/>
          </p:cNvSpPr>
          <p:nvPr>
            <p:ph type="pic" sz="quarter" idx="12"/>
          </p:nvPr>
        </p:nvSpPr>
        <p:spPr>
          <a:xfrm>
            <a:off x="4278261" y="1039484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22" name="Bildplatzhalter 2"/>
          <p:cNvSpPr>
            <a:spLocks noGrp="1"/>
          </p:cNvSpPr>
          <p:nvPr>
            <p:ph type="pic" sz="quarter" idx="13"/>
          </p:nvPr>
        </p:nvSpPr>
        <p:spPr>
          <a:xfrm>
            <a:off x="5977499" y="1039484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2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7676735" y="1037468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24" name="Bildplatzhalter 2"/>
          <p:cNvSpPr>
            <a:spLocks noGrp="1"/>
          </p:cNvSpPr>
          <p:nvPr>
            <p:ph type="pic" sz="quarter" idx="15"/>
          </p:nvPr>
        </p:nvSpPr>
        <p:spPr>
          <a:xfrm>
            <a:off x="887333" y="274907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25" name="Bildplatzhalter 2"/>
          <p:cNvSpPr>
            <a:spLocks noGrp="1"/>
          </p:cNvSpPr>
          <p:nvPr>
            <p:ph type="pic" sz="quarter" idx="16"/>
          </p:nvPr>
        </p:nvSpPr>
        <p:spPr>
          <a:xfrm>
            <a:off x="2586571" y="274907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26" name="Bildplatzhalter 2"/>
          <p:cNvSpPr>
            <a:spLocks noGrp="1"/>
          </p:cNvSpPr>
          <p:nvPr>
            <p:ph type="pic" sz="quarter" idx="17"/>
          </p:nvPr>
        </p:nvSpPr>
        <p:spPr>
          <a:xfrm>
            <a:off x="4285809" y="274907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27" name="Bildplatzhalter 2"/>
          <p:cNvSpPr>
            <a:spLocks noGrp="1"/>
          </p:cNvSpPr>
          <p:nvPr>
            <p:ph type="pic" sz="quarter" idx="18"/>
          </p:nvPr>
        </p:nvSpPr>
        <p:spPr>
          <a:xfrm>
            <a:off x="5985047" y="274907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28" name="Bildplatzhalter 2"/>
          <p:cNvSpPr>
            <a:spLocks noGrp="1"/>
          </p:cNvSpPr>
          <p:nvPr>
            <p:ph type="pic" sz="quarter" idx="19"/>
          </p:nvPr>
        </p:nvSpPr>
        <p:spPr>
          <a:xfrm>
            <a:off x="7684283" y="2747059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29" name="Bildplatzhalter 2"/>
          <p:cNvSpPr>
            <a:spLocks noGrp="1"/>
          </p:cNvSpPr>
          <p:nvPr>
            <p:ph type="pic" sz="quarter" idx="20"/>
          </p:nvPr>
        </p:nvSpPr>
        <p:spPr>
          <a:xfrm>
            <a:off x="885829" y="444961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30" name="Bildplatzhalter 2"/>
          <p:cNvSpPr>
            <a:spLocks noGrp="1"/>
          </p:cNvSpPr>
          <p:nvPr>
            <p:ph type="pic" sz="quarter" idx="21"/>
          </p:nvPr>
        </p:nvSpPr>
        <p:spPr>
          <a:xfrm>
            <a:off x="2585067" y="444961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31" name="Bildplatzhalter 2"/>
          <p:cNvSpPr>
            <a:spLocks noGrp="1"/>
          </p:cNvSpPr>
          <p:nvPr>
            <p:ph type="pic" sz="quarter" idx="22"/>
          </p:nvPr>
        </p:nvSpPr>
        <p:spPr>
          <a:xfrm>
            <a:off x="4284305" y="444961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32" name="Bildplatzhalter 2"/>
          <p:cNvSpPr>
            <a:spLocks noGrp="1"/>
          </p:cNvSpPr>
          <p:nvPr>
            <p:ph type="pic" sz="quarter" idx="23"/>
          </p:nvPr>
        </p:nvSpPr>
        <p:spPr>
          <a:xfrm>
            <a:off x="5983543" y="4449615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33" name="Bildplatzhalter 2"/>
          <p:cNvSpPr>
            <a:spLocks noGrp="1"/>
          </p:cNvSpPr>
          <p:nvPr>
            <p:ph type="pic" sz="quarter" idx="24"/>
          </p:nvPr>
        </p:nvSpPr>
        <p:spPr>
          <a:xfrm>
            <a:off x="7682779" y="4447599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34" name="Bildplatzhalter 2"/>
          <p:cNvSpPr>
            <a:spLocks noGrp="1"/>
          </p:cNvSpPr>
          <p:nvPr>
            <p:ph type="pic" sz="quarter" idx="25"/>
          </p:nvPr>
        </p:nvSpPr>
        <p:spPr>
          <a:xfrm>
            <a:off x="9385079" y="1037468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35" name="Bildplatzhalter 2"/>
          <p:cNvSpPr>
            <a:spLocks noGrp="1"/>
          </p:cNvSpPr>
          <p:nvPr>
            <p:ph type="pic" sz="quarter" idx="26"/>
          </p:nvPr>
        </p:nvSpPr>
        <p:spPr>
          <a:xfrm>
            <a:off x="9385079" y="2747059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36" name="Bildplatzhalter 2"/>
          <p:cNvSpPr>
            <a:spLocks noGrp="1"/>
          </p:cNvSpPr>
          <p:nvPr>
            <p:ph type="pic" sz="quarter" idx="27"/>
          </p:nvPr>
        </p:nvSpPr>
        <p:spPr>
          <a:xfrm>
            <a:off x="9383575" y="4447599"/>
            <a:ext cx="1566000" cy="156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9847689"/>
      </p:ext>
    </p:extLst>
  </p:cSld>
  <p:clrMapOvr>
    <a:masterClrMapping/>
  </p:clrMapOvr>
  <p:hf hdr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el und 8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879785" y="1030288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9" name="Bildplatzhalter 2"/>
          <p:cNvSpPr>
            <a:spLocks noGrp="1"/>
          </p:cNvSpPr>
          <p:nvPr>
            <p:ph type="pic" sz="quarter" idx="11"/>
          </p:nvPr>
        </p:nvSpPr>
        <p:spPr>
          <a:xfrm>
            <a:off x="3575257" y="1030288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10" name="Bildplatzhalter 2"/>
          <p:cNvSpPr>
            <a:spLocks noGrp="1"/>
          </p:cNvSpPr>
          <p:nvPr>
            <p:ph type="pic" sz="quarter" idx="12"/>
          </p:nvPr>
        </p:nvSpPr>
        <p:spPr>
          <a:xfrm>
            <a:off x="6270729" y="1030288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11" name="Bildplatzhalter 2"/>
          <p:cNvSpPr>
            <a:spLocks noGrp="1"/>
          </p:cNvSpPr>
          <p:nvPr>
            <p:ph type="pic" sz="quarter" idx="13"/>
          </p:nvPr>
        </p:nvSpPr>
        <p:spPr>
          <a:xfrm>
            <a:off x="8966200" y="1030288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12" name="Bildplatzhalter 2"/>
          <p:cNvSpPr>
            <a:spLocks noGrp="1"/>
          </p:cNvSpPr>
          <p:nvPr>
            <p:ph type="pic" sz="quarter" idx="14"/>
          </p:nvPr>
        </p:nvSpPr>
        <p:spPr>
          <a:xfrm>
            <a:off x="880142" y="3572347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13" name="Bildplatzhalter 2"/>
          <p:cNvSpPr>
            <a:spLocks noGrp="1"/>
          </p:cNvSpPr>
          <p:nvPr>
            <p:ph type="pic" sz="quarter" idx="15"/>
          </p:nvPr>
        </p:nvSpPr>
        <p:spPr>
          <a:xfrm>
            <a:off x="3575614" y="3572347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14" name="Bildplatzhalter 2"/>
          <p:cNvSpPr>
            <a:spLocks noGrp="1"/>
          </p:cNvSpPr>
          <p:nvPr>
            <p:ph type="pic" sz="quarter" idx="16"/>
          </p:nvPr>
        </p:nvSpPr>
        <p:spPr>
          <a:xfrm>
            <a:off x="6271086" y="3572347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15" name="Bildplatzhalter 2"/>
          <p:cNvSpPr>
            <a:spLocks noGrp="1"/>
          </p:cNvSpPr>
          <p:nvPr>
            <p:ph type="pic" sz="quarter" idx="17"/>
          </p:nvPr>
        </p:nvSpPr>
        <p:spPr>
          <a:xfrm>
            <a:off x="8966557" y="3572347"/>
            <a:ext cx="2498415" cy="23418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0595210"/>
      </p:ext>
    </p:extLst>
  </p:cSld>
  <p:clrMapOvr>
    <a:masterClrMapping/>
  </p:clrMapOvr>
  <p:hf hdr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el und 6 Bilder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2"/>
          </p:nvPr>
        </p:nvSpPr>
        <p:spPr>
          <a:xfrm>
            <a:off x="9703" y="1057584"/>
            <a:ext cx="4050000" cy="25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14" name="Bildplatzhalter 2"/>
          <p:cNvSpPr>
            <a:spLocks noGrp="1"/>
          </p:cNvSpPr>
          <p:nvPr>
            <p:ph type="pic" sz="quarter" idx="13"/>
          </p:nvPr>
        </p:nvSpPr>
        <p:spPr>
          <a:xfrm>
            <a:off x="4081331" y="1057584"/>
            <a:ext cx="4050000" cy="25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15" name="Bildplatzhalter 2"/>
          <p:cNvSpPr>
            <a:spLocks noGrp="1"/>
          </p:cNvSpPr>
          <p:nvPr>
            <p:ph type="pic" sz="quarter" idx="14"/>
          </p:nvPr>
        </p:nvSpPr>
        <p:spPr>
          <a:xfrm>
            <a:off x="8152960" y="1057584"/>
            <a:ext cx="4050000" cy="25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16" name="Bildplatzhalter 2"/>
          <p:cNvSpPr>
            <a:spLocks noGrp="1"/>
          </p:cNvSpPr>
          <p:nvPr>
            <p:ph type="pic" sz="quarter" idx="15"/>
          </p:nvPr>
        </p:nvSpPr>
        <p:spPr>
          <a:xfrm>
            <a:off x="5151" y="3602514"/>
            <a:ext cx="4050000" cy="25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17" name="Bildplatzhalter 2"/>
          <p:cNvSpPr>
            <a:spLocks noGrp="1"/>
          </p:cNvSpPr>
          <p:nvPr>
            <p:ph type="pic" sz="quarter" idx="16"/>
          </p:nvPr>
        </p:nvSpPr>
        <p:spPr>
          <a:xfrm>
            <a:off x="4076779" y="3602514"/>
            <a:ext cx="4050000" cy="25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18" name="Bildplatzhalter 2"/>
          <p:cNvSpPr>
            <a:spLocks noGrp="1"/>
          </p:cNvSpPr>
          <p:nvPr>
            <p:ph type="pic" sz="quarter" idx="17"/>
          </p:nvPr>
        </p:nvSpPr>
        <p:spPr>
          <a:xfrm>
            <a:off x="8148408" y="3602514"/>
            <a:ext cx="4050000" cy="252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03458194"/>
      </p:ext>
    </p:extLst>
  </p:cSld>
  <p:clrMapOvr>
    <a:masterClrMapping/>
  </p:clrMapOvr>
  <p:hf hdr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5000380"/>
      </p:ext>
    </p:extLst>
  </p:cSld>
  <p:clrMapOvr>
    <a:masterClrMapping/>
  </p:clrMapOvr>
  <p:hf hdr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509588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0"/>
          </p:nvPr>
        </p:nvSpPr>
        <p:spPr>
          <a:xfrm>
            <a:off x="0" y="1030288"/>
            <a:ext cx="12192000" cy="5099050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8956533"/>
      </p:ext>
    </p:extLst>
  </p:cSld>
  <p:clrMapOvr>
    <a:masterClrMapping/>
  </p:clrMapOvr>
  <p:hf hdr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0" y="6"/>
            <a:ext cx="12192000" cy="6129331"/>
          </a:xfrm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9611084"/>
      </p:ext>
    </p:extLst>
  </p:cSld>
  <p:clrMapOvr>
    <a:masterClrMapping/>
  </p:clrMapOvr>
  <p:hf hdr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12192000" cy="6129336"/>
          </a:xfrm>
          <a:prstGeom prst="rect">
            <a:avLst/>
          </a:prstGeom>
          <a:gradFill>
            <a:gsLst>
              <a:gs pos="14000">
                <a:schemeClr val="accent2"/>
              </a:gs>
              <a:gs pos="100000">
                <a:schemeClr val="accent1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881437" cy="492443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5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694293" cy="492443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3200" b="0">
                <a:solidFill>
                  <a:schemeClr val="bg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24706788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12192000" cy="6129336"/>
          </a:xfrm>
          <a:prstGeom prst="rect">
            <a:avLst/>
          </a:prstGeom>
          <a:gradFill>
            <a:gsLst>
              <a:gs pos="14000">
                <a:schemeClr val="accent2"/>
              </a:gs>
              <a:gs pos="100000">
                <a:schemeClr val="accent1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0593593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12192000" cy="6129336"/>
          </a:xfrm>
          <a:prstGeom prst="rect">
            <a:avLst/>
          </a:prstGeom>
          <a:gradFill>
            <a:gsLst>
              <a:gs pos="14000">
                <a:schemeClr val="accent5"/>
              </a:gs>
              <a:gs pos="100000">
                <a:schemeClr val="accent4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881437" cy="492443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5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694293" cy="492443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3200" b="0">
                <a:solidFill>
                  <a:schemeClr val="bg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742841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TUD_blauverlau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gradFill>
            <a:gsLst>
              <a:gs pos="14000">
                <a:schemeClr val="accent2"/>
              </a:gs>
              <a:gs pos="100000">
                <a:schemeClr val="accent1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692959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881437" cy="492443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5981697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 marL="0" indent="0" algn="l">
              <a:buNone/>
              <a:defRPr b="0">
                <a:solidFill>
                  <a:schemeClr val="bg1">
                    <a:alpha val="7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028966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694293" cy="492443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3200" b="0">
                <a:solidFill>
                  <a:schemeClr val="bg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8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602029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b="0">
                <a:solidFill>
                  <a:schemeClr val="bg1">
                    <a:alpha val="70000"/>
                  </a:schemeClr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9" name="Grafik 18" descr="Logo. Acht unregelmäßige Dreiecksflächen sind, im Uhrzeigersinn zu einem regelmäßig achteckigen Ring angeordnet. Links daneben zweizeilig der Schriftzug &quot;DRESDEN concept" title="Logo Dresden concept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7694" y="329323"/>
            <a:ext cx="1463906" cy="543600"/>
          </a:xfrm>
          <a:prstGeom prst="rect">
            <a:avLst/>
          </a:prstGeom>
        </p:spPr>
      </p:pic>
      <p:pic>
        <p:nvPicPr>
          <p:cNvPr id="20" name="Grafik 19" descr="Logo. Schriftzug &quot;Technische Universität Dresden&quot;. Links davon befindet sich ein Achteck, das in zwei Bereiche aufgeteilt ist, die zusammen die Buchstaben &quot;T&quot; und &quot;U&quot; ergeben." title="Logo der TU Dresden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5029" cy="5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281077"/>
      </p:ext>
    </p:extLst>
  </p:cSld>
  <p:clrMapOvr>
    <a:masterClrMapping/>
  </p:clrMapOvr>
  <p:hf hd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129338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823237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TUD_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692959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881437" cy="492443"/>
          </a:xfrm>
          <a:noFill/>
          <a:ln>
            <a:noFill/>
          </a:ln>
        </p:spPr>
        <p:txBody>
          <a:bodyPr wrap="none" l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5981697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2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028966" cy="246221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3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694293" cy="492443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602029" cy="246221"/>
          </a:xfrm>
          <a:prstGeom prst="rect">
            <a:avLst/>
          </a:prstGeom>
          <a:noFill/>
        </p:spPr>
        <p:txBody>
          <a:bodyPr wrap="none" l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0" name="Grafik 9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348" y="330108"/>
            <a:ext cx="1468046" cy="544572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51"/>
            <a:ext cx="1764000" cy="51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198478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elfolie_TUD_Foto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10" name="Bildplatzhalter 9" descr="Logo. Acht unregelmäßige Dreiecksflächen sind, im Uhrzeigersinn einen Farbverlauf von dunkelblau bis hellgrün ergebend, zu einem regelmäßig achteckigen Ring angeordnet. Links daneben zweizeilig der Schriftzug &quot;DRESDEN concept" title="Logo Dresden concept"/>
          <p:cNvSpPr>
            <a:spLocks noGrp="1"/>
          </p:cNvSpPr>
          <p:nvPr>
            <p:ph type="pic" sz="quarter" idx="16"/>
          </p:nvPr>
        </p:nvSpPr>
        <p:spPr>
          <a:xfrm>
            <a:off x="10405594" y="327901"/>
            <a:ext cx="1468800" cy="550800"/>
          </a:xfrm>
          <a:blipFill>
            <a:blip r:embed="rId2"/>
            <a:srcRect/>
            <a:stretch>
              <a:fillRect l="-493" r="-493"/>
            </a:stretch>
          </a:blipFill>
        </p:spPr>
        <p:txBody>
          <a:bodyPr/>
          <a:lstStyle>
            <a:lvl1pPr>
              <a:defRPr sz="100" b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7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802014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6090752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2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138020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3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711084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sp>
        <p:nvSpPr>
          <p:cNvPr id="5" name="Bildplatzhalter 4" descr="Logo. Schriftzug &quot;Technische Universität Dresden&quot;. Links davon befindet sich ein Achteck, das in zwei Bereiche aufgeteilt ist, die zusammen die Buchstaben &quot;T&quot; und &quot;U&quot; ergeben." title="Logo der TU Dresden"/>
          <p:cNvSpPr>
            <a:spLocks noGrp="1"/>
          </p:cNvSpPr>
          <p:nvPr>
            <p:ph type="pic" sz="quarter" idx="15"/>
          </p:nvPr>
        </p:nvSpPr>
        <p:spPr>
          <a:xfrm>
            <a:off x="286458" y="346075"/>
            <a:ext cx="1764000" cy="514800"/>
          </a:xfr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9" r="-29"/>
            </a:stretch>
          </a:blipFill>
        </p:spPr>
        <p:txBody>
          <a:bodyPr/>
          <a:lstStyle>
            <a:lvl1pPr>
              <a:defRPr sz="100" b="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11703687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elfolie_TUD_weiß+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16" name="Bildplatzhalter 9" descr="Logo. Acht unregelmäßige Dreiecksflächen sind, im Uhrzeigersinn einen Farbverlauf von dunkelblau bis hellgrün ergebend, zu einem regelmäßig achteckigen Ring angeordnet. Links daneben zweizeilig der Schriftzug &quot;DRESDEN concept" title="Logo Dresden concept"/>
          <p:cNvSpPr>
            <a:spLocks noGrp="1"/>
          </p:cNvSpPr>
          <p:nvPr>
            <p:ph type="pic" sz="quarter" idx="16"/>
          </p:nvPr>
        </p:nvSpPr>
        <p:spPr>
          <a:xfrm>
            <a:off x="10442465" y="328249"/>
            <a:ext cx="1468800" cy="550800"/>
          </a:xfrm>
          <a:blipFill>
            <a:blip r:embed="rId2"/>
            <a:srcRect/>
            <a:stretch>
              <a:fillRect l="-493" r="-493"/>
            </a:stretch>
          </a:blipFill>
        </p:spPr>
        <p:txBody>
          <a:bodyPr/>
          <a:lstStyle>
            <a:lvl1pPr>
              <a:defRPr sz="100" b="0">
                <a:solidFill>
                  <a:schemeClr val="bg1"/>
                </a:solidFill>
              </a:defRPr>
            </a:lvl1pPr>
          </a:lstStyle>
          <a:p>
            <a:r>
              <a:rPr lang="de-DE" sz="300" b="0" smtClean="0"/>
              <a:t>Bild durch Klicken auf Symbol hinzufügen</a:t>
            </a:r>
            <a:endParaRPr lang="de-DE" dirty="0"/>
          </a:p>
        </p:txBody>
      </p:sp>
      <p:sp>
        <p:nvSpPr>
          <p:cNvPr id="17" name="Bildplatzhalter 4" descr="Logo. Schriftzug &quot;Technische Universität Dresden&quot;. Links davon befindet sich ein Achteck, das in zwei Bereiche aufgeteilt ist, die zusammen die Buchstaben &quot;T&quot; und &quot;U&quot; ergeben." title="Logo der TU Dresden"/>
          <p:cNvSpPr>
            <a:spLocks noGrp="1"/>
          </p:cNvSpPr>
          <p:nvPr>
            <p:ph type="pic" sz="quarter" idx="15"/>
          </p:nvPr>
        </p:nvSpPr>
        <p:spPr>
          <a:xfrm>
            <a:off x="290304" y="349731"/>
            <a:ext cx="1764000" cy="514800"/>
          </a:xfrm>
          <a:blipFill dpi="0" rotWithShape="1">
            <a:blip r:embed="rId3"/>
            <a:srcRect/>
            <a:stretch>
              <a:fillRect l="-29" r="-29"/>
            </a:stretch>
          </a:blipFill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sp>
        <p:nvSpPr>
          <p:cNvPr id="7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802014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6090752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2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138020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3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711084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</p:spTree>
    <p:extLst>
      <p:ext uri="{BB962C8B-B14F-4D97-AF65-F5344CB8AC3E}">
        <p14:creationId xmlns:p14="http://schemas.microsoft.com/office/powerpoint/2010/main" val="3002802337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elfolie_TUD_Foto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4"/>
          </p:nvPr>
        </p:nvSpPr>
        <p:spPr>
          <a:xfrm>
            <a:off x="0" y="1204913"/>
            <a:ext cx="12192000" cy="56530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 smtClean="0"/>
              <a:t>Bild durch Klicken auf Symbol hinzufügen</a:t>
            </a:r>
            <a:endParaRPr lang="de-DE"/>
          </a:p>
        </p:txBody>
      </p:sp>
      <p:sp>
        <p:nvSpPr>
          <p:cNvPr id="7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802014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6090752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2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138020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3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711084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9" name="Grafik 18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348" y="330108"/>
            <a:ext cx="1468046" cy="544572"/>
          </a:xfrm>
          <a:prstGeom prst="rect">
            <a:avLst/>
          </a:prstGeom>
        </p:spPr>
      </p:pic>
      <p:pic>
        <p:nvPicPr>
          <p:cNvPr id="20" name="Grafik 1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51"/>
            <a:ext cx="1764000" cy="51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262892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elfolie_TUD_weiß-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204912"/>
            <a:ext cx="12192000" cy="5653089"/>
          </a:xfrm>
          <a:prstGeom prst="rect">
            <a:avLst/>
          </a:prstGeom>
          <a:gradFill>
            <a:gsLst>
              <a:gs pos="14000">
                <a:schemeClr val="accent5"/>
              </a:gs>
              <a:gs pos="100000">
                <a:schemeClr val="accent4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802014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6090752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138020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2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711084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1" name="Grafik 10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348" y="330108"/>
            <a:ext cx="1468046" cy="544572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51"/>
            <a:ext cx="1764000" cy="51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00520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elfolie_TUD_weiß-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204912"/>
            <a:ext cx="12192000" cy="5653089"/>
          </a:xfrm>
          <a:prstGeom prst="rect">
            <a:avLst/>
          </a:prstGeom>
          <a:gradFill>
            <a:gsLst>
              <a:gs pos="14000">
                <a:srgbClr val="951B81"/>
              </a:gs>
              <a:gs pos="100000">
                <a:srgbClr val="59358C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2" name="Textplatzhalt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882808" y="2852116"/>
            <a:ext cx="1802014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Vorname, Name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882771" y="3835706"/>
            <a:ext cx="3941317" cy="492443"/>
          </a:xfr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de-DE" dirty="0"/>
              <a:t>Titelmasterformat</a:t>
            </a:r>
          </a:p>
        </p:txBody>
      </p:sp>
      <p:sp>
        <p:nvSpPr>
          <p:cNvPr id="15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82772" y="5028236"/>
            <a:ext cx="6090752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 marL="0" indent="0" algn="l">
              <a:buNone/>
              <a:defRPr b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</a:p>
        </p:txBody>
      </p:sp>
      <p:sp>
        <p:nvSpPr>
          <p:cNvPr id="16" name="Textplatzhalter 25">
            <a:extLst>
              <a:ext uri="{FF2B5EF4-FFF2-40B4-BE49-F238E27FC236}">
                <a16:creationId xmlns:a16="http://schemas.microsoft.com/office/drawing/2014/main" id="{78DD96F1-BE0C-4FE4-B69F-BA8592656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82808" y="3138045"/>
            <a:ext cx="3138020" cy="246221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txBody>
          <a:bodyPr wrap="none" lIns="72000" tIns="0" rIns="36000" bIns="0">
            <a:spAutoFit/>
          </a:bodyPr>
          <a:lstStyle>
            <a:lvl1pPr>
              <a:spcBef>
                <a:spcPts val="0"/>
              </a:spcBef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Struktureinheit der TU Dresden</a:t>
            </a:r>
          </a:p>
        </p:txBody>
      </p:sp>
      <p:sp>
        <p:nvSpPr>
          <p:cNvPr id="17" name="Textplatzhalter 5">
            <a:extLst>
              <a:ext uri="{FF2B5EF4-FFF2-40B4-BE49-F238E27FC236}">
                <a16:creationId xmlns:a16="http://schemas.microsoft.com/office/drawing/2014/main" id="{AB2194A4-CBE4-4A84-B1E9-D417CDD94A3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82770" y="4375609"/>
            <a:ext cx="4803348" cy="492443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sz="3200" b="0">
                <a:solidFill>
                  <a:schemeClr val="accent1"/>
                </a:solidFill>
              </a:defRPr>
            </a:lvl1pPr>
            <a:lvl3pPr marL="72000" indent="0">
              <a:buNone/>
              <a:defRPr/>
            </a:lvl3pPr>
            <a:lvl4pPr marL="180000" indent="0">
              <a:buNone/>
              <a:defRPr/>
            </a:lvl4pPr>
          </a:lstStyle>
          <a:p>
            <a:pPr lvl="0"/>
            <a:r>
              <a:rPr lang="de-DE" dirty="0"/>
              <a:t>durch Kicken bearbeiten</a:t>
            </a:r>
          </a:p>
        </p:txBody>
      </p:sp>
      <p:sp>
        <p:nvSpPr>
          <p:cNvPr id="24" name="Textplatzhalter 7">
            <a:extLst>
              <a:ext uri="{FF2B5EF4-FFF2-40B4-BE49-F238E27FC236}">
                <a16:creationId xmlns:a16="http://schemas.microsoft.com/office/drawing/2014/main" id="{F1D71DE1-F9B2-4550-A173-A1C0CE63C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2808" y="5312641"/>
            <a:ext cx="4711084" cy="246221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wrap="none" lIns="72000" tIns="0" rIns="36000" bIns="0">
            <a:spAutoFit/>
          </a:bodyPr>
          <a:lstStyle>
            <a:lvl1pPr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Ort oder Anlass des Vortrags // 18. Februar 2022</a:t>
            </a:r>
          </a:p>
        </p:txBody>
      </p:sp>
      <p:pic>
        <p:nvPicPr>
          <p:cNvPr id="11" name="Grafik 10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348" y="330108"/>
            <a:ext cx="1468046" cy="544572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51"/>
            <a:ext cx="1764000" cy="512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369740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Das ist eine Überschrift</a:t>
            </a:r>
            <a:br>
              <a:rPr lang="de-DE" dirty="0"/>
            </a:br>
            <a:r>
              <a:rPr lang="de-DE" dirty="0"/>
              <a:t>in zwei Zeilen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74712" y="1481138"/>
            <a:ext cx="10580687" cy="4360861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Erste Textebene (16pt bis Ebene 4)</a:t>
            </a:r>
          </a:p>
          <a:p>
            <a:pPr lvl="1"/>
            <a:r>
              <a:rPr lang="de-DE" dirty="0"/>
              <a:t>Zweite Textebene für Aufzählungen</a:t>
            </a:r>
          </a:p>
          <a:p>
            <a:pPr lvl="2"/>
            <a:r>
              <a:rPr lang="de-DE" dirty="0"/>
              <a:t>Dritte Textebene bei viel Text (14pt)</a:t>
            </a:r>
          </a:p>
          <a:p>
            <a:pPr lvl="3"/>
            <a:r>
              <a:rPr lang="de-DE" dirty="0"/>
              <a:t>Vierte Textebene für Aufzählungen bei viel Text</a:t>
            </a:r>
          </a:p>
          <a:p>
            <a:pPr lvl="4"/>
            <a:r>
              <a:rPr lang="de-DE" dirty="0"/>
              <a:t>Fünfte Ebene (nachfolgend alles 14 </a:t>
            </a:r>
            <a:r>
              <a:rPr lang="de-DE" dirty="0" err="1"/>
              <a:t>pt</a:t>
            </a:r>
            <a:r>
              <a:rPr lang="de-DE" dirty="0"/>
              <a:t>)</a:t>
            </a:r>
          </a:p>
          <a:p>
            <a:pPr lvl="5"/>
            <a:r>
              <a:rPr lang="de-DE" dirty="0"/>
              <a:t>Sechste Textebene für Aufzählungen bei viel Text</a:t>
            </a:r>
          </a:p>
          <a:p>
            <a:pPr lvl="6"/>
            <a:r>
              <a:rPr lang="de-DE" dirty="0"/>
              <a:t>Siebte Textebene für Aufzählungen bei viel Text</a:t>
            </a:r>
          </a:p>
          <a:p>
            <a:pPr lvl="7"/>
            <a:r>
              <a:rPr lang="de-DE" dirty="0"/>
              <a:t>Achte Textebene für Aufzählungen bei viel Text</a:t>
            </a:r>
          </a:p>
          <a:p>
            <a:pPr lvl="8"/>
            <a:r>
              <a:rPr lang="de-DE" dirty="0"/>
              <a:t>Neunte Textebene für Aufzählungen bei viel Text</a:t>
            </a:r>
          </a:p>
          <a:p>
            <a:pPr lvl="5"/>
            <a:endParaRPr lang="de-DE" dirty="0"/>
          </a:p>
        </p:txBody>
      </p:sp>
      <p:sp>
        <p:nvSpPr>
          <p:cNvPr id="4" name="Textfeld 3"/>
          <p:cNvSpPr txBox="1"/>
          <p:nvPr userDrawn="1"/>
        </p:nvSpPr>
        <p:spPr>
          <a:xfrm>
            <a:off x="2477770" y="6319797"/>
            <a:ext cx="4485005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800" dirty="0" smtClean="0">
                <a:solidFill>
                  <a:schemeClr val="tx2"/>
                </a:solidFill>
              </a:rPr>
              <a:t>Reservoir Computing </a:t>
            </a:r>
            <a:r>
              <a:rPr lang="en-AE" sz="800" dirty="0" smtClean="0">
                <a:solidFill>
                  <a:schemeClr val="tx2"/>
                </a:solidFill>
              </a:rPr>
              <a:t>–</a:t>
            </a:r>
            <a:r>
              <a:rPr lang="de-DE" sz="800" dirty="0" smtClean="0">
                <a:solidFill>
                  <a:schemeClr val="tx2"/>
                </a:solidFill>
              </a:rPr>
              <a:t>Einführung und Zeitreihenvorhersage</a:t>
            </a:r>
          </a:p>
          <a:p>
            <a:pPr algn="l"/>
            <a:r>
              <a:rPr lang="de-DE" sz="800" dirty="0" smtClean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Professur für Sprachtechnologie und Kognitive Systeme / Dipl.-Ing. Peter Steiner</a:t>
            </a:r>
            <a:endParaRPr lang="de-DE" sz="800" baseline="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de-DE" sz="800" baseline="0" dirty="0" smtClean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Gastvortrag </a:t>
            </a:r>
            <a:r>
              <a:rPr lang="de-DE" sz="800" baseline="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// </a:t>
            </a:r>
            <a:r>
              <a:rPr lang="de-DE" sz="800" baseline="0" dirty="0" smtClean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21. April 2023</a:t>
            </a:r>
            <a:endParaRPr lang="de-DE" sz="80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7157720" y="6306444"/>
            <a:ext cx="7048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8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/>
            </a:r>
            <a:br>
              <a:rPr lang="de-DE" sz="8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de-DE" sz="8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Folie</a:t>
            </a:r>
            <a:r>
              <a:rPr lang="de-DE" sz="800" baseline="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fld id="{38F97D41-8991-4148-BA02-56FEE4AAF2CC}" type="slidenum">
              <a:rPr lang="de-DE" sz="800" baseline="0" smtClean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marL="0" marR="0" lvl="0" indent="0" algn="l" defTabSz="91426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de-DE" sz="800" baseline="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800" dirty="0">
              <a:solidFill>
                <a:schemeClr val="tx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25" y="6334183"/>
            <a:ext cx="1116268" cy="323730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3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106" y="6315776"/>
            <a:ext cx="96946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90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904" r:id="rId2"/>
    <p:sldLayoutId id="2147483905" r:id="rId3"/>
    <p:sldLayoutId id="2147483893" r:id="rId4"/>
    <p:sldLayoutId id="2147483906" r:id="rId5"/>
    <p:sldLayoutId id="2147483907" r:id="rId6"/>
    <p:sldLayoutId id="2147483908" r:id="rId7"/>
    <p:sldLayoutId id="2147483909" r:id="rId8"/>
    <p:sldLayoutId id="2147483910" r:id="rId9"/>
    <p:sldLayoutId id="2147483911" r:id="rId10"/>
    <p:sldLayoutId id="2147483912" r:id="rId11"/>
    <p:sldLayoutId id="2147483894" r:id="rId12"/>
    <p:sldLayoutId id="2147483913" r:id="rId13"/>
    <p:sldLayoutId id="2147483897" r:id="rId14"/>
    <p:sldLayoutId id="2147483914" r:id="rId15"/>
    <p:sldLayoutId id="2147483915" r:id="rId16"/>
    <p:sldLayoutId id="2147483916" r:id="rId17"/>
    <p:sldLayoutId id="2147483899" r:id="rId18"/>
    <p:sldLayoutId id="2147483896" r:id="rId19"/>
    <p:sldLayoutId id="2147483900" r:id="rId20"/>
    <p:sldLayoutId id="2147483901" r:id="rId21"/>
    <p:sldLayoutId id="2147483918" r:id="rId22"/>
    <p:sldLayoutId id="2147483919" r:id="rId23"/>
    <p:sldLayoutId id="2147483917" r:id="rId24"/>
    <p:sldLayoutId id="2147483902" r:id="rId25"/>
    <p:sldLayoutId id="2147483903" r:id="rId26"/>
    <p:sldLayoutId id="2147483895" r:id="rId27"/>
    <p:sldLayoutId id="2147483920" r:id="rId28"/>
    <p:sldLayoutId id="2147483921" r:id="rId29"/>
    <p:sldLayoutId id="2147483922" r:id="rId30"/>
  </p:sldLayoutIdLst>
  <p:hf hdr="0"/>
  <p:txStyles>
    <p:titleStyle>
      <a:lvl1pPr algn="l" defTabSz="914269" rtl="0" eaLnBrk="1" latinLnBrk="0" hangingPunct="1">
        <a:spcBef>
          <a:spcPct val="0"/>
        </a:spcBef>
        <a:buNone/>
        <a:defRPr sz="2400" b="1" kern="12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269" rtl="0" eaLnBrk="1" latinLnBrk="0" hangingPunct="1">
        <a:spcBef>
          <a:spcPts val="600"/>
        </a:spcBef>
        <a:buFont typeface="Arial" panose="020B0604020202020204" pitchFamily="34" charset="0"/>
        <a:buNone/>
        <a:defRPr sz="1600" b="1" kern="1200">
          <a:solidFill>
            <a:schemeClr val="accent1"/>
          </a:solidFill>
          <a:latin typeface="+mn-lt"/>
          <a:ea typeface="+mn-ea"/>
          <a:cs typeface="+mn-cs"/>
        </a:defRPr>
      </a:lvl1pPr>
      <a:lvl2pPr marL="0" indent="0" algn="l" defTabSz="914269" rtl="0" eaLnBrk="1" latinLnBrk="0" hangingPunct="1">
        <a:spcBef>
          <a:spcPts val="600"/>
        </a:spcBef>
        <a:buFont typeface="Open Sans" panose="020B0606030504020204" pitchFamily="34" charset="0"/>
        <a:buNone/>
        <a:defRPr sz="16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252000" indent="-252000" algn="l" defTabSz="914269" rtl="0" eaLnBrk="1" latinLnBrk="0" hangingPunct="1">
        <a:spcBef>
          <a:spcPts val="0"/>
        </a:spcBef>
        <a:buFont typeface="Arial" panose="020B0604020202020204" pitchFamily="34" charset="0"/>
        <a:buChar char="—"/>
        <a:defRPr sz="16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52000" indent="-144000" algn="l" defTabSz="914269" rtl="0" eaLnBrk="1" latinLnBrk="0" hangingPunct="1">
        <a:spcBef>
          <a:spcPts val="0"/>
        </a:spcBef>
        <a:buFont typeface="Open Sans" panose="020B0606030504020204" pitchFamily="34" charset="0"/>
        <a:buChar char="–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0" indent="0" algn="l" defTabSz="914269" rtl="0" eaLnBrk="1" latinLnBrk="0" hangingPunct="1">
        <a:spcBef>
          <a:spcPts val="600"/>
        </a:spcBef>
        <a:spcAft>
          <a:spcPts val="0"/>
        </a:spcAft>
        <a:buFont typeface="Symbol" panose="05050102010706020507" pitchFamily="18" charset="2"/>
        <a:buNone/>
        <a:defRPr sz="1400" b="1" kern="1200" baseline="0">
          <a:solidFill>
            <a:schemeClr val="accent1"/>
          </a:solidFill>
          <a:latin typeface="+mn-lt"/>
          <a:ea typeface="+mn-ea"/>
          <a:cs typeface="+mn-cs"/>
        </a:defRPr>
      </a:lvl5pPr>
      <a:lvl6pPr marL="0" marR="0" indent="0" algn="l" defTabSz="914269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sz="1400" b="0" kern="1200">
          <a:solidFill>
            <a:schemeClr val="accent1"/>
          </a:solidFill>
          <a:latin typeface="+mn-lt"/>
          <a:ea typeface="+mn-ea"/>
          <a:cs typeface="+mn-cs"/>
        </a:defRPr>
      </a:lvl6pPr>
      <a:lvl7pPr marL="252000" marR="0" indent="-252000" algn="l" defTabSz="914269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Char char="—"/>
        <a:tabLst/>
        <a:defRPr lang="de-DE" sz="1400" kern="1200" dirty="0" smtClean="0">
          <a:solidFill>
            <a:schemeClr val="accent1"/>
          </a:solidFill>
          <a:latin typeface="+mn-lt"/>
          <a:ea typeface="+mn-ea"/>
          <a:cs typeface="+mn-cs"/>
        </a:defRPr>
      </a:lvl7pPr>
      <a:lvl8pPr marL="252000" marR="0" indent="-144000" algn="l" defTabSz="914269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Open Sans" panose="020B0606030504020204" pitchFamily="34" charset="0"/>
        <a:buChar char="–"/>
        <a:tabLst/>
        <a:defRPr sz="14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396000" marR="0" indent="-144000" algn="l" defTabSz="914269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Wingdings" panose="05000000000000000000" pitchFamily="2" charset="2"/>
        <a:buChar char="§"/>
        <a:tabLst/>
        <a:defRPr sz="14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5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69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02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34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03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36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6" pos="992">
          <p15:clr>
            <a:srgbClr val="F26B43"/>
          </p15:clr>
        </p15:guide>
        <p15:guide id="7" pos="1120">
          <p15:clr>
            <a:srgbClr val="F26B43"/>
          </p15:clr>
        </p15:guide>
        <p15:guide id="8" pos="1676">
          <p15:clr>
            <a:srgbClr val="F26B43"/>
          </p15:clr>
        </p15:guide>
        <p15:guide id="9" pos="1556">
          <p15:clr>
            <a:srgbClr val="F26B43"/>
          </p15:clr>
        </p15:guide>
        <p15:guide id="10" pos="2252">
          <p15:clr>
            <a:srgbClr val="F26B43"/>
          </p15:clr>
        </p15:guide>
        <p15:guide id="11" pos="2128">
          <p15:clr>
            <a:srgbClr val="F26B43"/>
          </p15:clr>
        </p15:guide>
        <p15:guide id="16" pos="3824">
          <p15:clr>
            <a:srgbClr val="F26B43"/>
          </p15:clr>
        </p15:guide>
        <p15:guide id="17" pos="3948">
          <p15:clr>
            <a:srgbClr val="F26B43"/>
          </p15:clr>
        </p15:guide>
        <p15:guide id="20" pos="4384">
          <p15:clr>
            <a:srgbClr val="F26B43"/>
          </p15:clr>
        </p15:guide>
        <p15:guide id="21" pos="4508">
          <p15:clr>
            <a:srgbClr val="F26B43"/>
          </p15:clr>
        </p15:guide>
        <p15:guide id="22" pos="6788" userDrawn="1">
          <p15:clr>
            <a:srgbClr val="F26B43"/>
          </p15:clr>
        </p15:guide>
        <p15:guide id="23" pos="6656">
          <p15:clr>
            <a:srgbClr val="F26B43"/>
          </p15:clr>
        </p15:guide>
        <p15:guide id="24" pos="4960">
          <p15:clr>
            <a:srgbClr val="F26B43"/>
          </p15:clr>
        </p15:guide>
        <p15:guide id="25" pos="5084">
          <p15:clr>
            <a:srgbClr val="F26B43"/>
          </p15:clr>
        </p15:guide>
        <p15:guide id="30" orient="horz" pos="538">
          <p15:clr>
            <a:srgbClr val="F26B43"/>
          </p15:clr>
        </p15:guide>
        <p15:guide id="31" pos="551">
          <p15:clr>
            <a:srgbClr val="F26B43"/>
          </p15:clr>
        </p15:guide>
        <p15:guide id="39" pos="6085" userDrawn="1">
          <p15:clr>
            <a:srgbClr val="F26B43"/>
          </p15:clr>
        </p15:guide>
        <p15:guide id="40" pos="6216">
          <p15:clr>
            <a:srgbClr val="F26B43"/>
          </p15:clr>
        </p15:guide>
        <p15:guide id="41" pos="2692">
          <p15:clr>
            <a:srgbClr val="F26B43"/>
          </p15:clr>
        </p15:guide>
        <p15:guide id="42" pos="2808">
          <p15:clr>
            <a:srgbClr val="F26B43"/>
          </p15:clr>
        </p15:guide>
        <p15:guide id="43" pos="3260">
          <p15:clr>
            <a:srgbClr val="F26B43"/>
          </p15:clr>
        </p15:guide>
        <p15:guide id="44" pos="3380">
          <p15:clr>
            <a:srgbClr val="F26B43"/>
          </p15:clr>
        </p15:guide>
        <p15:guide id="50" pos="5520">
          <p15:clr>
            <a:srgbClr val="F26B43"/>
          </p15:clr>
        </p15:guide>
        <p15:guide id="52" orient="horz" pos="933">
          <p15:clr>
            <a:srgbClr val="F26B43"/>
          </p15:clr>
        </p15:guide>
        <p15:guide id="53" orient="horz" pos="759">
          <p15:clr>
            <a:srgbClr val="F26B43"/>
          </p15:clr>
        </p15:guide>
        <p15:guide id="58" orient="horz" pos="218">
          <p15:clr>
            <a:srgbClr val="F26B43"/>
          </p15:clr>
        </p15:guide>
        <p15:guide id="59" orient="horz" pos="3680">
          <p15:clr>
            <a:srgbClr val="F26B43"/>
          </p15:clr>
        </p15:guide>
        <p15:guide id="60" orient="horz" pos="3861">
          <p15:clr>
            <a:srgbClr val="F26B43"/>
          </p15:clr>
        </p15:guide>
        <p15:guide id="62" orient="horz" pos="2130">
          <p15:clr>
            <a:srgbClr val="F26B43"/>
          </p15:clr>
        </p15:guide>
        <p15:guide id="65" pos="5648">
          <p15:clr>
            <a:srgbClr val="F26B43"/>
          </p15:clr>
        </p15:guide>
        <p15:guide id="66" orient="horz" pos="649">
          <p15:clr>
            <a:srgbClr val="F26B43"/>
          </p15:clr>
        </p15:guide>
        <p15:guide id="67" pos="7216">
          <p15:clr>
            <a:srgbClr val="F26B43"/>
          </p15:clr>
        </p15:guide>
        <p15:guide id="69" orient="horz" pos="3988">
          <p15:clr>
            <a:srgbClr val="F26B43"/>
          </p15:clr>
        </p15:guide>
        <p15:guide id="70" orient="horz" pos="4196">
          <p15:clr>
            <a:srgbClr val="F26B43"/>
          </p15:clr>
        </p15:guide>
        <p15:guide id="71" pos="318">
          <p15:clr>
            <a:srgbClr val="F26B43"/>
          </p15:clr>
        </p15:guide>
        <p15:guide id="72" orient="horz" pos="41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7" Type="http://schemas.openxmlformats.org/officeDocument/2006/relationships/image" Target="../media/image21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7" Type="http://schemas.openxmlformats.org/officeDocument/2006/relationships/image" Target="../media/image22.pn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cee.princeton.edu/events/summer-seminar-series-azarakhsh-jalalvand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hyperlink" Target="https://acee.princeton.edu/events/summer-seminar-series-azarakhsh-jalalvand/" TargetMode="Externa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>
          <a:xfrm>
            <a:off x="882808" y="2852116"/>
            <a:ext cx="4818435" cy="246221"/>
          </a:xfrm>
        </p:spPr>
        <p:txBody>
          <a:bodyPr/>
          <a:lstStyle/>
          <a:p>
            <a:r>
              <a:rPr lang="de-DE" dirty="0" smtClean="0"/>
              <a:t>Institut für Akustik und Sprachkommunikation</a:t>
            </a:r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882771" y="3835706"/>
            <a:ext cx="4304063" cy="492443"/>
          </a:xfrm>
        </p:spPr>
        <p:txBody>
          <a:bodyPr/>
          <a:lstStyle/>
          <a:p>
            <a:r>
              <a:rPr lang="de-DE" dirty="0" smtClean="0"/>
              <a:t>Reservoir Computing</a:t>
            </a:r>
            <a:endParaRPr lang="de-DE" dirty="0"/>
          </a:p>
        </p:txBody>
      </p:sp>
      <p:sp>
        <p:nvSpPr>
          <p:cNvPr id="11" name="Untertitel 10"/>
          <p:cNvSpPr>
            <a:spLocks noGrp="1"/>
          </p:cNvSpPr>
          <p:nvPr>
            <p:ph type="subTitle" idx="1"/>
          </p:nvPr>
        </p:nvSpPr>
        <p:spPr>
          <a:xfrm>
            <a:off x="882772" y="5028236"/>
            <a:ext cx="2140009" cy="246221"/>
          </a:xfrm>
        </p:spPr>
        <p:txBody>
          <a:bodyPr/>
          <a:lstStyle/>
          <a:p>
            <a:r>
              <a:rPr lang="de-DE" dirty="0" smtClean="0"/>
              <a:t>Dipl.-Ing. Peter Steiner</a:t>
            </a:r>
            <a:endParaRPr lang="de-DE" dirty="0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1"/>
          </p:nvPr>
        </p:nvSpPr>
        <p:spPr>
          <a:xfrm>
            <a:off x="882808" y="3138045"/>
            <a:ext cx="5297732" cy="246221"/>
          </a:xfrm>
        </p:spPr>
        <p:txBody>
          <a:bodyPr/>
          <a:lstStyle/>
          <a:p>
            <a:r>
              <a:rPr lang="de-DE" dirty="0" smtClean="0"/>
              <a:t>Professur für Sprachtechnologie und Kognitive Systeme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2"/>
          </p:nvPr>
        </p:nvSpPr>
        <p:spPr>
          <a:xfrm>
            <a:off x="882770" y="4375609"/>
            <a:ext cx="7186070" cy="492443"/>
          </a:xfrm>
        </p:spPr>
        <p:txBody>
          <a:bodyPr/>
          <a:lstStyle/>
          <a:p>
            <a:r>
              <a:rPr lang="de-DE" dirty="0" smtClean="0"/>
              <a:t>Einführung und Zeitreihenvorhersage</a:t>
            </a:r>
            <a:endParaRPr lang="de-DE" dirty="0"/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13"/>
          </p:nvPr>
        </p:nvSpPr>
        <p:spPr>
          <a:xfrm>
            <a:off x="882808" y="5312641"/>
            <a:ext cx="2110258" cy="246221"/>
          </a:xfrm>
        </p:spPr>
        <p:txBody>
          <a:bodyPr/>
          <a:lstStyle/>
          <a:p>
            <a:r>
              <a:rPr lang="de-DE" dirty="0" smtClean="0"/>
              <a:t>Dresden // 21.04.2023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68022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Wie funktioniert Reservoir Computing generell?</a:t>
            </a:r>
            <a:br>
              <a:rPr lang="de-DE" dirty="0" smtClean="0"/>
            </a:br>
            <a:r>
              <a:rPr lang="de-DE" b="0" dirty="0" smtClean="0"/>
              <a:t>Pattern </a:t>
            </a:r>
            <a:r>
              <a:rPr lang="de-DE" b="0" dirty="0" err="1" smtClean="0"/>
              <a:t>recognition</a:t>
            </a:r>
            <a:r>
              <a:rPr lang="de-DE" b="0" dirty="0" smtClean="0"/>
              <a:t> in a </a:t>
            </a:r>
            <a:r>
              <a:rPr lang="de-DE" b="0" dirty="0" err="1" smtClean="0"/>
              <a:t>bucket</a:t>
            </a:r>
            <a:endParaRPr lang="de-DE" b="0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2679" y="1484100"/>
            <a:ext cx="6524752" cy="4345200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878072" y="5829300"/>
            <a:ext cx="97708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Fernando, C., &amp; </a:t>
            </a:r>
            <a:r>
              <a:rPr lang="de-DE" sz="1000" dirty="0" err="1"/>
              <a:t>Sojakka</a:t>
            </a:r>
            <a:r>
              <a:rPr lang="de-DE" sz="1000" dirty="0"/>
              <a:t>, S. (2003, September). Pattern </a:t>
            </a:r>
            <a:r>
              <a:rPr lang="de-DE" sz="1000" dirty="0" err="1"/>
              <a:t>recognition</a:t>
            </a:r>
            <a:r>
              <a:rPr lang="de-DE" sz="1000" dirty="0"/>
              <a:t> in a </a:t>
            </a:r>
            <a:r>
              <a:rPr lang="de-DE" sz="1000" dirty="0" err="1"/>
              <a:t>bucket</a:t>
            </a:r>
            <a:r>
              <a:rPr lang="de-DE" sz="1000" dirty="0"/>
              <a:t>. In </a:t>
            </a:r>
            <a:r>
              <a:rPr lang="de-DE" sz="1000" i="1" dirty="0"/>
              <a:t>European Conference on Artificial Life</a:t>
            </a:r>
            <a:r>
              <a:rPr lang="de-DE" sz="1000" dirty="0"/>
              <a:t> (pp. 588-597). Springer, Berlin, Heidelberg.</a:t>
            </a:r>
          </a:p>
        </p:txBody>
      </p:sp>
    </p:spTree>
    <p:extLst>
      <p:ext uri="{BB962C8B-B14F-4D97-AF65-F5344CB8AC3E}">
        <p14:creationId xmlns:p14="http://schemas.microsoft.com/office/powerpoint/2010/main" val="1788290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Wie funktioniert Reservoir Computing generell?</a:t>
            </a:r>
            <a:br>
              <a:rPr lang="de-DE" dirty="0" smtClean="0"/>
            </a:br>
            <a:r>
              <a:rPr lang="de-DE" b="0" dirty="0" smtClean="0"/>
              <a:t>Pattern </a:t>
            </a:r>
            <a:r>
              <a:rPr lang="de-DE" b="0" dirty="0" err="1" smtClean="0"/>
              <a:t>recognition</a:t>
            </a:r>
            <a:r>
              <a:rPr lang="de-DE" b="0" dirty="0" smtClean="0"/>
              <a:t> in a </a:t>
            </a:r>
            <a:r>
              <a:rPr lang="de-DE" b="0" dirty="0" err="1" smtClean="0"/>
              <a:t>bucket</a:t>
            </a:r>
            <a:endParaRPr lang="de-DE" b="0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878072" y="5829300"/>
            <a:ext cx="97708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/>
              <a:t>Fernando, C., &amp; </a:t>
            </a:r>
            <a:r>
              <a:rPr lang="de-DE" sz="1000" dirty="0" err="1"/>
              <a:t>Sojakka</a:t>
            </a:r>
            <a:r>
              <a:rPr lang="de-DE" sz="1000" dirty="0"/>
              <a:t>, S. (2003, September). Pattern </a:t>
            </a:r>
            <a:r>
              <a:rPr lang="de-DE" sz="1000" dirty="0" err="1"/>
              <a:t>recognition</a:t>
            </a:r>
            <a:r>
              <a:rPr lang="de-DE" sz="1000" dirty="0"/>
              <a:t> in a </a:t>
            </a:r>
            <a:r>
              <a:rPr lang="de-DE" sz="1000" dirty="0" err="1"/>
              <a:t>bucket</a:t>
            </a:r>
            <a:r>
              <a:rPr lang="de-DE" sz="1000" dirty="0"/>
              <a:t>. In </a:t>
            </a:r>
            <a:r>
              <a:rPr lang="de-DE" sz="1000" i="1" dirty="0"/>
              <a:t>European Conference on Artificial Life</a:t>
            </a:r>
            <a:r>
              <a:rPr lang="de-DE" sz="1000" dirty="0"/>
              <a:t> (pp. 588-597). Springer, Berlin, Heidelberg.</a:t>
            </a:r>
          </a:p>
        </p:txBody>
      </p:sp>
      <p:pic>
        <p:nvPicPr>
          <p:cNvPr id="9" name="Inhaltsplatzhalt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1" y="1682851"/>
            <a:ext cx="10580400" cy="394791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76938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Reservoir Computing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Hauptsächlich umfasst Reservoir Computing zwei Arten von RNNs: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Liquid State Machines (</a:t>
            </a:r>
            <a:r>
              <a:rPr lang="de-DE" dirty="0" err="1" smtClean="0"/>
              <a:t>Maass</a:t>
            </a:r>
            <a:r>
              <a:rPr lang="de-DE" dirty="0" smtClean="0"/>
              <a:t> 2002)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Echo State Networks (Jaeger 2001)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Zum breiteren Framework gehören Extreme Learning Machines (Huang 2006)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All diese Ansätze haben Gemeinsamkeiten: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Große verdeckte Schichten mit häufig zufällig initialisierten Eingangs- und </a:t>
            </a:r>
            <a:r>
              <a:rPr lang="de-DE" dirty="0" err="1" smtClean="0"/>
              <a:t>Reservoirgewichten</a:t>
            </a:r>
            <a:endParaRPr lang="de-DE" dirty="0" smtClean="0"/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Nur ein kleiner Teil des Netzwerkes, nämlich die Ausgangsgewichte, werden trainiert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874712" y="5324475"/>
            <a:ext cx="105806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/>
              <a:t>Maass</a:t>
            </a:r>
            <a:r>
              <a:rPr lang="de-DE" sz="1000" dirty="0"/>
              <a:t>, W., </a:t>
            </a:r>
            <a:r>
              <a:rPr lang="de-DE" sz="1000" dirty="0" err="1"/>
              <a:t>Natschläger</a:t>
            </a:r>
            <a:r>
              <a:rPr lang="de-DE" sz="1000" dirty="0"/>
              <a:t>, T., &amp; </a:t>
            </a:r>
            <a:r>
              <a:rPr lang="de-DE" sz="1000" dirty="0" err="1"/>
              <a:t>Markram</a:t>
            </a:r>
            <a:r>
              <a:rPr lang="de-DE" sz="1000" dirty="0"/>
              <a:t>, H. (2002). Real-time </a:t>
            </a:r>
            <a:r>
              <a:rPr lang="de-DE" sz="1000" dirty="0" err="1"/>
              <a:t>computing</a:t>
            </a:r>
            <a:r>
              <a:rPr lang="de-DE" sz="1000" dirty="0"/>
              <a:t> </a:t>
            </a:r>
            <a:r>
              <a:rPr lang="de-DE" sz="1000" dirty="0" err="1"/>
              <a:t>without</a:t>
            </a:r>
            <a:r>
              <a:rPr lang="de-DE" sz="1000" dirty="0"/>
              <a:t> </a:t>
            </a:r>
            <a:r>
              <a:rPr lang="de-DE" sz="1000" dirty="0" err="1"/>
              <a:t>stable</a:t>
            </a:r>
            <a:r>
              <a:rPr lang="de-DE" sz="1000" dirty="0"/>
              <a:t> </a:t>
            </a:r>
            <a:r>
              <a:rPr lang="de-DE" sz="1000" dirty="0" err="1"/>
              <a:t>states</a:t>
            </a:r>
            <a:r>
              <a:rPr lang="de-DE" sz="1000" dirty="0"/>
              <a:t>: A </a:t>
            </a:r>
            <a:r>
              <a:rPr lang="de-DE" sz="1000" dirty="0" err="1"/>
              <a:t>new</a:t>
            </a:r>
            <a:r>
              <a:rPr lang="de-DE" sz="1000" dirty="0"/>
              <a:t> </a:t>
            </a:r>
            <a:r>
              <a:rPr lang="de-DE" sz="1000" dirty="0" err="1"/>
              <a:t>framework</a:t>
            </a:r>
            <a:r>
              <a:rPr lang="de-DE" sz="1000" dirty="0"/>
              <a:t> </a:t>
            </a:r>
            <a:r>
              <a:rPr lang="de-DE" sz="1000" dirty="0" err="1"/>
              <a:t>for</a:t>
            </a:r>
            <a:r>
              <a:rPr lang="de-DE" sz="1000" dirty="0"/>
              <a:t> </a:t>
            </a:r>
            <a:r>
              <a:rPr lang="de-DE" sz="1000" dirty="0" err="1"/>
              <a:t>neural</a:t>
            </a:r>
            <a:r>
              <a:rPr lang="de-DE" sz="1000" dirty="0"/>
              <a:t> </a:t>
            </a:r>
            <a:r>
              <a:rPr lang="de-DE" sz="1000" dirty="0" err="1"/>
              <a:t>computation</a:t>
            </a:r>
            <a:r>
              <a:rPr lang="de-DE" sz="1000" dirty="0"/>
              <a:t> </a:t>
            </a:r>
            <a:r>
              <a:rPr lang="de-DE" sz="1000" dirty="0" err="1"/>
              <a:t>based</a:t>
            </a:r>
            <a:r>
              <a:rPr lang="de-DE" sz="1000" dirty="0"/>
              <a:t> on </a:t>
            </a:r>
            <a:r>
              <a:rPr lang="de-DE" sz="1000" dirty="0" err="1"/>
              <a:t>perturbations</a:t>
            </a:r>
            <a:r>
              <a:rPr lang="de-DE" sz="1000" dirty="0"/>
              <a:t>. Neural </a:t>
            </a:r>
            <a:r>
              <a:rPr lang="de-DE" sz="1000" dirty="0" err="1"/>
              <a:t>computation</a:t>
            </a:r>
            <a:r>
              <a:rPr lang="de-DE" sz="1000" dirty="0"/>
              <a:t>, 14(11), 2531-2560.</a:t>
            </a:r>
          </a:p>
          <a:p>
            <a:r>
              <a:rPr lang="de-DE" sz="1000" dirty="0"/>
              <a:t>Jaeger, H. (2001). The “echo </a:t>
            </a:r>
            <a:r>
              <a:rPr lang="de-DE" sz="1000" dirty="0" err="1"/>
              <a:t>state</a:t>
            </a:r>
            <a:r>
              <a:rPr lang="de-DE" sz="1000" dirty="0"/>
              <a:t>” </a:t>
            </a:r>
            <a:r>
              <a:rPr lang="de-DE" sz="1000" dirty="0" err="1"/>
              <a:t>approach</a:t>
            </a:r>
            <a:r>
              <a:rPr lang="de-DE" sz="1000" dirty="0"/>
              <a:t> </a:t>
            </a:r>
            <a:r>
              <a:rPr lang="de-DE" sz="1000" dirty="0" err="1"/>
              <a:t>to</a:t>
            </a:r>
            <a:r>
              <a:rPr lang="de-DE" sz="1000" dirty="0"/>
              <a:t> </a:t>
            </a:r>
            <a:r>
              <a:rPr lang="de-DE" sz="1000" dirty="0" err="1"/>
              <a:t>analysing</a:t>
            </a:r>
            <a:r>
              <a:rPr lang="de-DE" sz="1000" dirty="0"/>
              <a:t> and </a:t>
            </a:r>
            <a:r>
              <a:rPr lang="de-DE" sz="1000" dirty="0" err="1"/>
              <a:t>training</a:t>
            </a:r>
            <a:r>
              <a:rPr lang="de-DE" sz="1000" dirty="0"/>
              <a:t> </a:t>
            </a:r>
            <a:r>
              <a:rPr lang="de-DE" sz="1000" dirty="0" err="1"/>
              <a:t>recurrent</a:t>
            </a:r>
            <a:r>
              <a:rPr lang="de-DE" sz="1000" dirty="0"/>
              <a:t> </a:t>
            </a:r>
            <a:r>
              <a:rPr lang="de-DE" sz="1000" dirty="0" err="1"/>
              <a:t>neural</a:t>
            </a:r>
            <a:r>
              <a:rPr lang="de-DE" sz="1000" dirty="0"/>
              <a:t> </a:t>
            </a:r>
            <a:r>
              <a:rPr lang="de-DE" sz="1000" dirty="0" err="1"/>
              <a:t>networks-with</a:t>
            </a:r>
            <a:r>
              <a:rPr lang="de-DE" sz="1000" dirty="0"/>
              <a:t> an </a:t>
            </a:r>
            <a:r>
              <a:rPr lang="de-DE" sz="1000" dirty="0" err="1"/>
              <a:t>erratum</a:t>
            </a:r>
            <a:r>
              <a:rPr lang="de-DE" sz="1000" dirty="0"/>
              <a:t> </a:t>
            </a:r>
            <a:r>
              <a:rPr lang="de-DE" sz="1000" dirty="0" err="1"/>
              <a:t>note</a:t>
            </a:r>
            <a:r>
              <a:rPr lang="de-DE" sz="1000" dirty="0"/>
              <a:t>. Bonn, Germany: German National Research Center </a:t>
            </a:r>
            <a:r>
              <a:rPr lang="de-DE" sz="1000" dirty="0" err="1"/>
              <a:t>for</a:t>
            </a:r>
            <a:r>
              <a:rPr lang="de-DE" sz="1000" dirty="0"/>
              <a:t> Information Technology GMD Technical Report, 148(34), 13.</a:t>
            </a:r>
          </a:p>
          <a:p>
            <a:r>
              <a:rPr lang="de-DE" sz="1000" dirty="0"/>
              <a:t>Huang, G. B., Zhu, Q. Y., &amp; </a:t>
            </a:r>
            <a:r>
              <a:rPr lang="de-DE" sz="1000" dirty="0" err="1"/>
              <a:t>Siew</a:t>
            </a:r>
            <a:r>
              <a:rPr lang="de-DE" sz="1000" dirty="0"/>
              <a:t>, C. K. (2006). Extreme </a:t>
            </a:r>
            <a:r>
              <a:rPr lang="de-DE" sz="1000" dirty="0" err="1"/>
              <a:t>learning</a:t>
            </a:r>
            <a:r>
              <a:rPr lang="de-DE" sz="1000" dirty="0"/>
              <a:t> </a:t>
            </a:r>
            <a:r>
              <a:rPr lang="de-DE" sz="1000" dirty="0" err="1"/>
              <a:t>machine</a:t>
            </a:r>
            <a:r>
              <a:rPr lang="de-DE" sz="1000" dirty="0"/>
              <a:t>: </a:t>
            </a:r>
            <a:r>
              <a:rPr lang="de-DE" sz="1000" dirty="0" err="1"/>
              <a:t>theory</a:t>
            </a:r>
            <a:r>
              <a:rPr lang="de-DE" sz="1000" dirty="0"/>
              <a:t> and </a:t>
            </a:r>
            <a:r>
              <a:rPr lang="de-DE" sz="1000" dirty="0" err="1"/>
              <a:t>applications</a:t>
            </a:r>
            <a:r>
              <a:rPr lang="de-DE" sz="1000" dirty="0"/>
              <a:t>. </a:t>
            </a:r>
            <a:r>
              <a:rPr lang="de-DE" sz="1000" dirty="0" err="1"/>
              <a:t>Neurocomputing</a:t>
            </a:r>
            <a:r>
              <a:rPr lang="de-DE" sz="1000" dirty="0"/>
              <a:t>, 70(1-3), 489-501</a:t>
            </a:r>
            <a:r>
              <a:rPr lang="de-DE" sz="1000" dirty="0" smtClean="0"/>
              <a:t>.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870550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Echo State Network (ESN)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Ein</a:t>
            </a:r>
            <a:r>
              <a:rPr lang="en-US" dirty="0" smtClean="0"/>
              <a:t> ESN </a:t>
            </a:r>
            <a:r>
              <a:rPr lang="en-US" dirty="0" err="1" smtClean="0"/>
              <a:t>besteht</a:t>
            </a:r>
            <a:r>
              <a:rPr lang="en-US" dirty="0" smtClean="0"/>
              <a:t> </a:t>
            </a:r>
            <a:r>
              <a:rPr lang="en-US" dirty="0" err="1" smtClean="0"/>
              <a:t>aus</a:t>
            </a:r>
            <a:r>
              <a:rPr lang="en-US" dirty="0" smtClean="0"/>
              <a:t> </a:t>
            </a:r>
            <a:r>
              <a:rPr lang="en-US" dirty="0" err="1" smtClean="0"/>
              <a:t>Eingabe</a:t>
            </a:r>
            <a:r>
              <a:rPr lang="en-US" dirty="0" smtClean="0"/>
              <a:t>-, Bias-, </a:t>
            </a:r>
            <a:r>
              <a:rPr lang="en-US" dirty="0" err="1" smtClean="0"/>
              <a:t>rekurrenten</a:t>
            </a:r>
            <a:r>
              <a:rPr lang="en-US" dirty="0" smtClean="0"/>
              <a:t>, und </a:t>
            </a:r>
            <a:r>
              <a:rPr lang="en-US" dirty="0" err="1" smtClean="0"/>
              <a:t>aus</a:t>
            </a:r>
            <a:r>
              <a:rPr lang="en-US" dirty="0" smtClean="0"/>
              <a:t> </a:t>
            </a:r>
            <a:r>
              <a:rPr lang="en-US" dirty="0" err="1" smtClean="0"/>
              <a:t>einer</a:t>
            </a:r>
            <a:r>
              <a:rPr lang="en-US" dirty="0" smtClean="0"/>
              <a:t> </a:t>
            </a:r>
            <a:r>
              <a:rPr lang="en-US" dirty="0" err="1" smtClean="0"/>
              <a:t>Ausgabe-Schicht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rgbClr val="002060"/>
                </a:solidFill>
              </a:rPr>
              <a:t>Nichtlineare</a:t>
            </a:r>
            <a:r>
              <a:rPr lang="en-US" dirty="0" smtClean="0">
                <a:solidFill>
                  <a:srgbClr val="002060"/>
                </a:solidFill>
              </a:rPr>
              <a:t> Transformation in </a:t>
            </a:r>
            <a:r>
              <a:rPr lang="en-US" dirty="0" err="1" smtClean="0">
                <a:solidFill>
                  <a:srgbClr val="002060"/>
                </a:solidFill>
              </a:rPr>
              <a:t>einen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err="1" smtClean="0">
                <a:solidFill>
                  <a:srgbClr val="002060"/>
                </a:solidFill>
              </a:rPr>
              <a:t>hoch-dimensionalen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err="1" smtClean="0">
                <a:solidFill>
                  <a:srgbClr val="002060"/>
                </a:solidFill>
              </a:rPr>
              <a:t>rekurrenten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err="1" smtClean="0">
                <a:solidFill>
                  <a:srgbClr val="002060"/>
                </a:solidFill>
              </a:rPr>
              <a:t>Merkmalsraum</a:t>
            </a:r>
            <a:endParaRPr lang="en-US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Lineare</a:t>
            </a:r>
            <a:r>
              <a:rPr lang="en-US" dirty="0" smtClean="0"/>
              <a:t> </a:t>
            </a:r>
            <a:r>
              <a:rPr lang="en-US" dirty="0" err="1" smtClean="0"/>
              <a:t>Abbildung</a:t>
            </a:r>
            <a:r>
              <a:rPr lang="en-US" dirty="0" smtClean="0"/>
              <a:t> von </a:t>
            </a:r>
            <a:r>
              <a:rPr lang="en-US" dirty="0" err="1" smtClean="0"/>
              <a:t>diesem</a:t>
            </a:r>
            <a:r>
              <a:rPr lang="en-US" dirty="0" smtClean="0"/>
              <a:t> </a:t>
            </a:r>
            <a:r>
              <a:rPr lang="en-US" dirty="0" err="1" smtClean="0"/>
              <a:t>Merkmalsraum</a:t>
            </a:r>
            <a:r>
              <a:rPr lang="en-US" dirty="0" smtClean="0"/>
              <a:t> in den </a:t>
            </a:r>
            <a:r>
              <a:rPr lang="en-US" dirty="0" err="1" smtClean="0"/>
              <a:t>Zielraum</a:t>
            </a:r>
            <a:r>
              <a:rPr lang="en-US" dirty="0" smtClean="0"/>
              <a:t>, </a:t>
            </a:r>
            <a:r>
              <a:rPr lang="en-US" dirty="0" err="1" smtClean="0"/>
              <a:t>beispielsweise</a:t>
            </a:r>
            <a:r>
              <a:rPr lang="en-US" dirty="0" smtClean="0"/>
              <a:t> auf </a:t>
            </a:r>
            <a:r>
              <a:rPr lang="en-US" dirty="0" err="1" smtClean="0"/>
              <a:t>Klassen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de-DE" dirty="0"/>
          </a:p>
        </p:txBody>
      </p:sp>
      <p:grpSp>
        <p:nvGrpSpPr>
          <p:cNvPr id="194" name="Gruppieren 193"/>
          <p:cNvGrpSpPr>
            <a:grpSpLocks noChangeAspect="1"/>
          </p:cNvGrpSpPr>
          <p:nvPr/>
        </p:nvGrpSpPr>
        <p:grpSpPr>
          <a:xfrm>
            <a:off x="6888685" y="1482400"/>
            <a:ext cx="3953415" cy="4359600"/>
            <a:chOff x="5021795" y="1275430"/>
            <a:chExt cx="3248554" cy="3582320"/>
          </a:xfrm>
        </p:grpSpPr>
        <p:grpSp>
          <p:nvGrpSpPr>
            <p:cNvPr id="195" name="Gruppieren 194"/>
            <p:cNvGrpSpPr/>
            <p:nvPr/>
          </p:nvGrpSpPr>
          <p:grpSpPr>
            <a:xfrm>
              <a:off x="5021795" y="1275430"/>
              <a:ext cx="3248554" cy="3582320"/>
              <a:chOff x="5021795" y="1275430"/>
              <a:chExt cx="3248554" cy="3582320"/>
            </a:xfrm>
          </p:grpSpPr>
          <p:sp>
            <p:nvSpPr>
              <p:cNvPr id="245" name="Rechteck 244"/>
              <p:cNvSpPr/>
              <p:nvPr/>
            </p:nvSpPr>
            <p:spPr>
              <a:xfrm>
                <a:off x="6496219" y="1275430"/>
                <a:ext cx="719221" cy="35823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6" name="Rechteck 245"/>
              <p:cNvSpPr/>
              <p:nvPr/>
            </p:nvSpPr>
            <p:spPr>
              <a:xfrm>
                <a:off x="6254232" y="1275430"/>
                <a:ext cx="316322" cy="35823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7" name="Rechteck 246"/>
              <p:cNvSpPr/>
              <p:nvPr/>
            </p:nvSpPr>
            <p:spPr>
              <a:xfrm>
                <a:off x="5609346" y="1275430"/>
                <a:ext cx="676132" cy="35823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248" name="Gruppieren 247"/>
              <p:cNvGrpSpPr/>
              <p:nvPr/>
            </p:nvGrpSpPr>
            <p:grpSpPr>
              <a:xfrm>
                <a:off x="5021795" y="1502653"/>
                <a:ext cx="3248554" cy="3242363"/>
                <a:chOff x="4871410" y="1588651"/>
                <a:chExt cx="3248554" cy="3242363"/>
              </a:xfrm>
            </p:grpSpPr>
            <p:sp>
              <p:nvSpPr>
                <p:cNvPr id="249" name="Rechtwinkliges Dreieck 248"/>
                <p:cNvSpPr/>
                <p:nvPr/>
              </p:nvSpPr>
              <p:spPr>
                <a:xfrm rot="13500000">
                  <a:off x="4871413" y="2411673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0" name="Rechtwinkliges Dreieck 249"/>
                <p:cNvSpPr/>
                <p:nvPr/>
              </p:nvSpPr>
              <p:spPr>
                <a:xfrm rot="13500000">
                  <a:off x="4871412" y="2663212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1" name="Rechtwinkliges Dreieck 250"/>
                <p:cNvSpPr/>
                <p:nvPr/>
              </p:nvSpPr>
              <p:spPr>
                <a:xfrm rot="13500000">
                  <a:off x="4871410" y="2917308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2" name="Rechtwinkliges Dreieck 251"/>
                <p:cNvSpPr/>
                <p:nvPr/>
              </p:nvSpPr>
              <p:spPr>
                <a:xfrm rot="13500000">
                  <a:off x="4871415" y="3171867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3" name="Rechtwinkliges Dreieck 252"/>
                <p:cNvSpPr/>
                <p:nvPr/>
              </p:nvSpPr>
              <p:spPr>
                <a:xfrm rot="13500000">
                  <a:off x="4871416" y="3422064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4" name="Ellipse 253"/>
                <p:cNvSpPr/>
                <p:nvPr/>
              </p:nvSpPr>
              <p:spPr>
                <a:xfrm>
                  <a:off x="5581060" y="3330784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5" name="Ellipse 254"/>
                <p:cNvSpPr/>
                <p:nvPr/>
              </p:nvSpPr>
              <p:spPr>
                <a:xfrm>
                  <a:off x="6599094" y="3503517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6" name="Ellipse 255"/>
                <p:cNvSpPr/>
                <p:nvPr/>
              </p:nvSpPr>
              <p:spPr>
                <a:xfrm>
                  <a:off x="6253245" y="2644735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7" name="Ellipse 256"/>
                <p:cNvSpPr/>
                <p:nvPr/>
              </p:nvSpPr>
              <p:spPr>
                <a:xfrm>
                  <a:off x="5759876" y="2127482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8" name="Ellipse 257"/>
                <p:cNvSpPr/>
                <p:nvPr/>
              </p:nvSpPr>
              <p:spPr>
                <a:xfrm>
                  <a:off x="6031579" y="4148463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9" name="Ellipse 258"/>
                <p:cNvSpPr/>
                <p:nvPr/>
              </p:nvSpPr>
              <p:spPr>
                <a:xfrm>
                  <a:off x="6564030" y="4576454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60" name="Ellipse 259"/>
                <p:cNvSpPr/>
                <p:nvPr/>
              </p:nvSpPr>
              <p:spPr>
                <a:xfrm>
                  <a:off x="6137036" y="3153227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61" name="Ellipse 260"/>
                <p:cNvSpPr/>
                <p:nvPr/>
              </p:nvSpPr>
              <p:spPr>
                <a:xfrm>
                  <a:off x="5653186" y="3801641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262" name="Ellipse 261"/>
                <p:cNvSpPr/>
                <p:nvPr/>
              </p:nvSpPr>
              <p:spPr>
                <a:xfrm>
                  <a:off x="6474171" y="1588651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63" name="Rechtwinkliges Dreieck 262"/>
                <p:cNvSpPr/>
                <p:nvPr/>
              </p:nvSpPr>
              <p:spPr>
                <a:xfrm rot="13500000">
                  <a:off x="4871417" y="3676623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64" name="Rechteck 263"/>
                <p:cNvSpPr/>
                <p:nvPr/>
              </p:nvSpPr>
              <p:spPr>
                <a:xfrm>
                  <a:off x="7864364" y="3006267"/>
                  <a:ext cx="255600" cy="255600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65" name="Rechteck 264"/>
                <p:cNvSpPr/>
                <p:nvPr/>
              </p:nvSpPr>
              <p:spPr>
                <a:xfrm>
                  <a:off x="7864364" y="3448583"/>
                  <a:ext cx="255600" cy="255600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66" name="Rechteck 265"/>
                <p:cNvSpPr/>
                <p:nvPr/>
              </p:nvSpPr>
              <p:spPr>
                <a:xfrm>
                  <a:off x="7864364" y="2563951"/>
                  <a:ext cx="255600" cy="255600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267" name="Gewinkelter Verbinder 266"/>
                <p:cNvCxnSpPr/>
                <p:nvPr/>
              </p:nvCxnSpPr>
              <p:spPr>
                <a:xfrm rot="10800000" flipV="1">
                  <a:off x="5693064" y="3874920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Gewinkelter Verbinder 267"/>
                <p:cNvCxnSpPr/>
                <p:nvPr/>
              </p:nvCxnSpPr>
              <p:spPr>
                <a:xfrm rot="10800000" flipV="1">
                  <a:off x="5623524" y="3404064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9" name="Gewinkelter Verbinder 268"/>
                <p:cNvCxnSpPr/>
                <p:nvPr/>
              </p:nvCxnSpPr>
              <p:spPr>
                <a:xfrm rot="10800000" flipV="1">
                  <a:off x="5791932" y="2196768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0" name="Gewinkelter Verbinder 269"/>
                <p:cNvCxnSpPr/>
                <p:nvPr/>
              </p:nvCxnSpPr>
              <p:spPr>
                <a:xfrm rot="10800000" flipV="1">
                  <a:off x="6073676" y="4221743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" name="Gewinkelter Verbinder 270"/>
                <p:cNvCxnSpPr/>
                <p:nvPr/>
              </p:nvCxnSpPr>
              <p:spPr>
                <a:xfrm rot="10800000" flipV="1">
                  <a:off x="6169092" y="3225986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" name="Gewinkelter Verbinder 271"/>
                <p:cNvCxnSpPr/>
                <p:nvPr/>
              </p:nvCxnSpPr>
              <p:spPr>
                <a:xfrm rot="10800000" flipV="1">
                  <a:off x="6512758" y="1661931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3" name="Gewinkelter Verbinder 272"/>
                <p:cNvCxnSpPr/>
                <p:nvPr/>
              </p:nvCxnSpPr>
              <p:spPr>
                <a:xfrm rot="10800000" flipV="1">
                  <a:off x="6291832" y="2718015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Gewinkelter Verbinder 273"/>
                <p:cNvCxnSpPr/>
                <p:nvPr/>
              </p:nvCxnSpPr>
              <p:spPr>
                <a:xfrm rot="10800000" flipV="1">
                  <a:off x="6639630" y="3576798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5" name="Gewinkelter Verbinder 274"/>
                <p:cNvCxnSpPr/>
                <p:nvPr/>
              </p:nvCxnSpPr>
              <p:spPr>
                <a:xfrm rot="10800000" flipV="1">
                  <a:off x="6599094" y="4649734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196" name="Gerade Verbindung mit Pfeil 195"/>
            <p:cNvCxnSpPr>
              <a:stCxn id="262" idx="6"/>
              <a:endCxn id="266" idx="1"/>
            </p:cNvCxnSpPr>
            <p:nvPr/>
          </p:nvCxnSpPr>
          <p:spPr>
            <a:xfrm>
              <a:off x="6880156" y="1629933"/>
              <a:ext cx="1134593" cy="975820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Gerade Verbindung mit Pfeil 196"/>
            <p:cNvCxnSpPr>
              <a:stCxn id="262" idx="6"/>
              <a:endCxn id="264" idx="1"/>
            </p:cNvCxnSpPr>
            <p:nvPr/>
          </p:nvCxnSpPr>
          <p:spPr>
            <a:xfrm>
              <a:off x="6880156" y="1629933"/>
              <a:ext cx="1134593" cy="1418136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Gerade Verbindung mit Pfeil 197"/>
            <p:cNvCxnSpPr>
              <a:stCxn id="262" idx="6"/>
              <a:endCxn id="265" idx="1"/>
            </p:cNvCxnSpPr>
            <p:nvPr/>
          </p:nvCxnSpPr>
          <p:spPr>
            <a:xfrm>
              <a:off x="6880156" y="1629933"/>
              <a:ext cx="1134593" cy="1860452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Gerade Verbindung mit Pfeil 198"/>
            <p:cNvCxnSpPr>
              <a:stCxn id="256" idx="6"/>
              <a:endCxn id="266" idx="1"/>
            </p:cNvCxnSpPr>
            <p:nvPr/>
          </p:nvCxnSpPr>
          <p:spPr>
            <a:xfrm flipV="1">
              <a:off x="6659230" y="2605753"/>
              <a:ext cx="1355519" cy="80264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Gerade Verbindung mit Pfeil 199"/>
            <p:cNvCxnSpPr>
              <a:stCxn id="256" idx="6"/>
              <a:endCxn id="264" idx="1"/>
            </p:cNvCxnSpPr>
            <p:nvPr/>
          </p:nvCxnSpPr>
          <p:spPr>
            <a:xfrm>
              <a:off x="6659230" y="2686017"/>
              <a:ext cx="1355519" cy="362052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Gerade Verbindung mit Pfeil 200"/>
            <p:cNvCxnSpPr>
              <a:stCxn id="256" idx="6"/>
              <a:endCxn id="265" idx="1"/>
            </p:cNvCxnSpPr>
            <p:nvPr/>
          </p:nvCxnSpPr>
          <p:spPr>
            <a:xfrm>
              <a:off x="6659230" y="2686017"/>
              <a:ext cx="1355519" cy="804368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Gerade Verbindung mit Pfeil 201"/>
            <p:cNvCxnSpPr>
              <a:stCxn id="255" idx="6"/>
              <a:endCxn id="266" idx="1"/>
            </p:cNvCxnSpPr>
            <p:nvPr/>
          </p:nvCxnSpPr>
          <p:spPr>
            <a:xfrm flipV="1">
              <a:off x="7005079" y="2605753"/>
              <a:ext cx="1009670" cy="939046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Gerade Verbindung mit Pfeil 202"/>
            <p:cNvCxnSpPr>
              <a:stCxn id="255" idx="6"/>
              <a:endCxn id="264" idx="1"/>
            </p:cNvCxnSpPr>
            <p:nvPr/>
          </p:nvCxnSpPr>
          <p:spPr>
            <a:xfrm flipV="1">
              <a:off x="7005079" y="3048069"/>
              <a:ext cx="1009670" cy="496730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Gerade Verbindung mit Pfeil 203"/>
            <p:cNvCxnSpPr>
              <a:stCxn id="255" idx="6"/>
              <a:endCxn id="265" idx="1"/>
            </p:cNvCxnSpPr>
            <p:nvPr/>
          </p:nvCxnSpPr>
          <p:spPr>
            <a:xfrm flipV="1">
              <a:off x="7005079" y="3490385"/>
              <a:ext cx="1009670" cy="54414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Gerade Verbindung mit Pfeil 204"/>
            <p:cNvCxnSpPr>
              <a:stCxn id="259" idx="6"/>
              <a:endCxn id="266" idx="1"/>
            </p:cNvCxnSpPr>
            <p:nvPr/>
          </p:nvCxnSpPr>
          <p:spPr>
            <a:xfrm flipV="1">
              <a:off x="6970015" y="2605753"/>
              <a:ext cx="1044734" cy="2011983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Gerade Verbindung mit Pfeil 205"/>
            <p:cNvCxnSpPr>
              <a:stCxn id="259" idx="6"/>
              <a:endCxn id="264" idx="1"/>
            </p:cNvCxnSpPr>
            <p:nvPr/>
          </p:nvCxnSpPr>
          <p:spPr>
            <a:xfrm flipV="1">
              <a:off x="6970015" y="3048069"/>
              <a:ext cx="1044734" cy="1569667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Gerade Verbindung mit Pfeil 206"/>
            <p:cNvCxnSpPr>
              <a:stCxn id="257" idx="6"/>
              <a:endCxn id="266" idx="1"/>
            </p:cNvCxnSpPr>
            <p:nvPr/>
          </p:nvCxnSpPr>
          <p:spPr>
            <a:xfrm>
              <a:off x="6165861" y="2168764"/>
              <a:ext cx="1848888" cy="436989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Gerade Verbindung mit Pfeil 207"/>
            <p:cNvCxnSpPr>
              <a:stCxn id="257" idx="6"/>
              <a:endCxn id="265" idx="1"/>
            </p:cNvCxnSpPr>
            <p:nvPr/>
          </p:nvCxnSpPr>
          <p:spPr>
            <a:xfrm>
              <a:off x="6165861" y="2168764"/>
              <a:ext cx="1848888" cy="1321621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Gerade Verbindung mit Pfeil 208"/>
            <p:cNvCxnSpPr>
              <a:stCxn id="259" idx="6"/>
              <a:endCxn id="265" idx="1"/>
            </p:cNvCxnSpPr>
            <p:nvPr/>
          </p:nvCxnSpPr>
          <p:spPr>
            <a:xfrm flipV="1">
              <a:off x="6970015" y="3490385"/>
              <a:ext cx="1044734" cy="1127351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Gerade Verbindung mit Pfeil 209"/>
            <p:cNvCxnSpPr>
              <a:stCxn id="257" idx="6"/>
              <a:endCxn id="264" idx="1"/>
            </p:cNvCxnSpPr>
            <p:nvPr/>
          </p:nvCxnSpPr>
          <p:spPr>
            <a:xfrm>
              <a:off x="6165861" y="2168764"/>
              <a:ext cx="1848888" cy="879305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Gerade Verbindung mit Pfeil 210"/>
            <p:cNvCxnSpPr>
              <a:stCxn id="260" idx="6"/>
              <a:endCxn id="266" idx="1"/>
            </p:cNvCxnSpPr>
            <p:nvPr/>
          </p:nvCxnSpPr>
          <p:spPr>
            <a:xfrm flipV="1">
              <a:off x="6543021" y="2605753"/>
              <a:ext cx="1471728" cy="588756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Gerade Verbindung mit Pfeil 211"/>
            <p:cNvCxnSpPr>
              <a:stCxn id="260" idx="6"/>
              <a:endCxn id="264" idx="1"/>
            </p:cNvCxnSpPr>
            <p:nvPr/>
          </p:nvCxnSpPr>
          <p:spPr>
            <a:xfrm flipV="1">
              <a:off x="6543021" y="3048069"/>
              <a:ext cx="1471728" cy="146440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Gerade Verbindung mit Pfeil 212"/>
            <p:cNvCxnSpPr>
              <a:stCxn id="260" idx="6"/>
              <a:endCxn id="265" idx="1"/>
            </p:cNvCxnSpPr>
            <p:nvPr/>
          </p:nvCxnSpPr>
          <p:spPr>
            <a:xfrm>
              <a:off x="6543021" y="3194509"/>
              <a:ext cx="1471728" cy="295876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Gerade Verbindung mit Pfeil 213"/>
            <p:cNvCxnSpPr>
              <a:stCxn id="258" idx="6"/>
              <a:endCxn id="266" idx="1"/>
            </p:cNvCxnSpPr>
            <p:nvPr/>
          </p:nvCxnSpPr>
          <p:spPr>
            <a:xfrm flipV="1">
              <a:off x="6437564" y="2605753"/>
              <a:ext cx="1577185" cy="1583992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Gerade Verbindung mit Pfeil 214"/>
            <p:cNvCxnSpPr>
              <a:stCxn id="258" idx="6"/>
              <a:endCxn id="264" idx="1"/>
            </p:cNvCxnSpPr>
            <p:nvPr/>
          </p:nvCxnSpPr>
          <p:spPr>
            <a:xfrm flipV="1">
              <a:off x="6437564" y="3048069"/>
              <a:ext cx="1577185" cy="1141676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Gerade Verbindung mit Pfeil 215"/>
            <p:cNvCxnSpPr>
              <a:stCxn id="258" idx="6"/>
              <a:endCxn id="265" idx="1"/>
            </p:cNvCxnSpPr>
            <p:nvPr/>
          </p:nvCxnSpPr>
          <p:spPr>
            <a:xfrm flipV="1">
              <a:off x="6437564" y="3490385"/>
              <a:ext cx="1577185" cy="699360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Gerade Verbindung mit Pfeil 216"/>
            <p:cNvCxnSpPr>
              <a:stCxn id="261" idx="6"/>
              <a:endCxn id="265" idx="1"/>
            </p:cNvCxnSpPr>
            <p:nvPr/>
          </p:nvCxnSpPr>
          <p:spPr>
            <a:xfrm flipV="1">
              <a:off x="6059171" y="3490385"/>
              <a:ext cx="1955578" cy="352538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Gerade Verbindung mit Pfeil 217"/>
            <p:cNvCxnSpPr>
              <a:stCxn id="254" idx="6"/>
              <a:endCxn id="265" idx="1"/>
            </p:cNvCxnSpPr>
            <p:nvPr/>
          </p:nvCxnSpPr>
          <p:spPr>
            <a:xfrm>
              <a:off x="5987045" y="3372066"/>
              <a:ext cx="2027704" cy="118319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Gerade Verbindung mit Pfeil 218"/>
            <p:cNvCxnSpPr>
              <a:stCxn id="261" idx="6"/>
              <a:endCxn id="264" idx="1"/>
            </p:cNvCxnSpPr>
            <p:nvPr/>
          </p:nvCxnSpPr>
          <p:spPr>
            <a:xfrm flipV="1">
              <a:off x="6059171" y="3048069"/>
              <a:ext cx="1955578" cy="794854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Gerade Verbindung mit Pfeil 219"/>
            <p:cNvCxnSpPr>
              <a:stCxn id="261" idx="6"/>
              <a:endCxn id="266" idx="1"/>
            </p:cNvCxnSpPr>
            <p:nvPr/>
          </p:nvCxnSpPr>
          <p:spPr>
            <a:xfrm flipV="1">
              <a:off x="6059171" y="2605753"/>
              <a:ext cx="1955578" cy="1237170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Gerade Verbindung mit Pfeil 220"/>
            <p:cNvCxnSpPr>
              <a:stCxn id="254" idx="6"/>
              <a:endCxn id="264" idx="1"/>
            </p:cNvCxnSpPr>
            <p:nvPr/>
          </p:nvCxnSpPr>
          <p:spPr>
            <a:xfrm flipV="1">
              <a:off x="5987045" y="3048069"/>
              <a:ext cx="2027704" cy="323997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Gerade Verbindung mit Pfeil 221"/>
            <p:cNvCxnSpPr>
              <a:stCxn id="254" idx="6"/>
              <a:endCxn id="266" idx="1"/>
            </p:cNvCxnSpPr>
            <p:nvPr/>
          </p:nvCxnSpPr>
          <p:spPr>
            <a:xfrm flipV="1">
              <a:off x="5987045" y="2605753"/>
              <a:ext cx="2027704" cy="766313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Gekrümmter Verbinder 222"/>
            <p:cNvCxnSpPr>
              <a:stCxn id="249" idx="2"/>
              <a:endCxn id="257" idx="0"/>
            </p:cNvCxnSpPr>
            <p:nvPr/>
          </p:nvCxnSpPr>
          <p:spPr>
            <a:xfrm flipV="1">
              <a:off x="5239077" y="2041484"/>
              <a:ext cx="798984" cy="374191"/>
            </a:xfrm>
            <a:prstGeom prst="curvedConnector4">
              <a:avLst>
                <a:gd name="adj1" fmla="val 44335"/>
                <a:gd name="adj2" fmla="val 161092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Gekrümmter Verbinder 223"/>
            <p:cNvCxnSpPr>
              <a:stCxn id="249" idx="2"/>
              <a:endCxn id="261" idx="2"/>
            </p:cNvCxnSpPr>
            <p:nvPr/>
          </p:nvCxnSpPr>
          <p:spPr>
            <a:xfrm>
              <a:off x="5239077" y="2415675"/>
              <a:ext cx="564494" cy="1427248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Gekrümmter Verbinder 224"/>
            <p:cNvCxnSpPr>
              <a:stCxn id="250" idx="2"/>
              <a:endCxn id="257" idx="2"/>
            </p:cNvCxnSpPr>
            <p:nvPr/>
          </p:nvCxnSpPr>
          <p:spPr>
            <a:xfrm flipV="1">
              <a:off x="5239076" y="2168764"/>
              <a:ext cx="671185" cy="498450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Gekrümmter Verbinder 225"/>
            <p:cNvCxnSpPr>
              <a:stCxn id="250" idx="2"/>
              <a:endCxn id="255" idx="2"/>
            </p:cNvCxnSpPr>
            <p:nvPr/>
          </p:nvCxnSpPr>
          <p:spPr>
            <a:xfrm>
              <a:off x="5239076" y="2667214"/>
              <a:ext cx="1510403" cy="877585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Gekrümmter Verbinder 226"/>
            <p:cNvCxnSpPr>
              <a:stCxn id="250" idx="2"/>
              <a:endCxn id="260" idx="2"/>
            </p:cNvCxnSpPr>
            <p:nvPr/>
          </p:nvCxnSpPr>
          <p:spPr>
            <a:xfrm>
              <a:off x="5239076" y="2667214"/>
              <a:ext cx="1048345" cy="527295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Gekrümmter Verbinder 227"/>
            <p:cNvCxnSpPr>
              <a:stCxn id="251" idx="2"/>
              <a:endCxn id="256" idx="2"/>
            </p:cNvCxnSpPr>
            <p:nvPr/>
          </p:nvCxnSpPr>
          <p:spPr>
            <a:xfrm flipV="1">
              <a:off x="5239074" y="2686017"/>
              <a:ext cx="1164556" cy="235293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Gekrümmter Verbinder 228"/>
            <p:cNvCxnSpPr>
              <a:stCxn id="251" idx="2"/>
              <a:endCxn id="262" idx="3"/>
            </p:cNvCxnSpPr>
            <p:nvPr/>
          </p:nvCxnSpPr>
          <p:spPr>
            <a:xfrm flipV="1">
              <a:off x="5239074" y="1719934"/>
              <a:ext cx="1422914" cy="1201376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Gekrümmter Verbinder 229"/>
            <p:cNvCxnSpPr>
              <a:stCxn id="252" idx="2"/>
              <a:endCxn id="254" idx="2"/>
            </p:cNvCxnSpPr>
            <p:nvPr/>
          </p:nvCxnSpPr>
          <p:spPr>
            <a:xfrm>
              <a:off x="5239079" y="3175869"/>
              <a:ext cx="492366" cy="196197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Gekrümmter Verbinder 230"/>
            <p:cNvCxnSpPr>
              <a:stCxn id="253" idx="2"/>
              <a:endCxn id="258" idx="2"/>
            </p:cNvCxnSpPr>
            <p:nvPr/>
          </p:nvCxnSpPr>
          <p:spPr>
            <a:xfrm>
              <a:off x="5239080" y="3426066"/>
              <a:ext cx="942884" cy="763679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Gekrümmter Verbinder 231"/>
            <p:cNvCxnSpPr>
              <a:stCxn id="253" idx="2"/>
              <a:endCxn id="256" idx="1"/>
            </p:cNvCxnSpPr>
            <p:nvPr/>
          </p:nvCxnSpPr>
          <p:spPr>
            <a:xfrm flipV="1">
              <a:off x="5239080" y="2596016"/>
              <a:ext cx="1201982" cy="830050"/>
            </a:xfrm>
            <a:prstGeom prst="curvedConnector4">
              <a:avLst>
                <a:gd name="adj1" fmla="val 49994"/>
                <a:gd name="adj2" fmla="val 132032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Gekrümmter Verbinder 232"/>
            <p:cNvCxnSpPr>
              <a:stCxn id="263" idx="2"/>
              <a:endCxn id="259" idx="3"/>
            </p:cNvCxnSpPr>
            <p:nvPr/>
          </p:nvCxnSpPr>
          <p:spPr>
            <a:xfrm>
              <a:off x="5239081" y="3680625"/>
              <a:ext cx="1512766" cy="1027112"/>
            </a:xfrm>
            <a:prstGeom prst="curvedConnector4">
              <a:avLst>
                <a:gd name="adj1" fmla="val 49995"/>
                <a:gd name="adj2" fmla="val 12225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Gekrümmter Verbinder 233"/>
            <p:cNvCxnSpPr>
              <a:stCxn id="263" idx="2"/>
              <a:endCxn id="255" idx="0"/>
            </p:cNvCxnSpPr>
            <p:nvPr/>
          </p:nvCxnSpPr>
          <p:spPr>
            <a:xfrm flipV="1">
              <a:off x="5239081" y="3417519"/>
              <a:ext cx="1638198" cy="263106"/>
            </a:xfrm>
            <a:prstGeom prst="curvedConnector4">
              <a:avLst>
                <a:gd name="adj1" fmla="val 47237"/>
                <a:gd name="adj2" fmla="val 186885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Gekrümmter Verbinder 234"/>
            <p:cNvCxnSpPr>
              <a:stCxn id="257" idx="5"/>
              <a:endCxn id="256" idx="0"/>
            </p:cNvCxnSpPr>
            <p:nvPr/>
          </p:nvCxnSpPr>
          <p:spPr>
            <a:xfrm rot="16200000" flipH="1">
              <a:off x="6179943" y="2207250"/>
              <a:ext cx="299972" cy="403001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Gekrümmter Verbinder 235"/>
            <p:cNvCxnSpPr>
              <a:stCxn id="257" idx="3"/>
              <a:endCxn id="261" idx="6"/>
            </p:cNvCxnSpPr>
            <p:nvPr/>
          </p:nvCxnSpPr>
          <p:spPr>
            <a:xfrm rot="16200000" flipH="1">
              <a:off x="5211353" y="2995105"/>
              <a:ext cx="1584158" cy="111478"/>
            </a:xfrm>
            <a:prstGeom prst="curvedConnector4">
              <a:avLst>
                <a:gd name="adj1" fmla="val 44806"/>
                <a:gd name="adj2" fmla="val 400768"/>
              </a:avLst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Gekrümmter Verbinder 236"/>
            <p:cNvCxnSpPr>
              <a:stCxn id="254" idx="5"/>
              <a:endCxn id="259" idx="0"/>
            </p:cNvCxnSpPr>
            <p:nvPr/>
          </p:nvCxnSpPr>
          <p:spPr>
            <a:xfrm rot="16200000" flipH="1">
              <a:off x="5881720" y="3529960"/>
              <a:ext cx="1028389" cy="892602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Gekrümmter Verbinder 237"/>
            <p:cNvCxnSpPr>
              <a:stCxn id="254" idx="7"/>
              <a:endCxn id="256" idx="3"/>
            </p:cNvCxnSpPr>
            <p:nvPr/>
          </p:nvCxnSpPr>
          <p:spPr>
            <a:xfrm rot="5400000" flipH="1" flipV="1">
              <a:off x="5942314" y="2783318"/>
              <a:ext cx="506047" cy="491449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Gekrümmter Verbinder 238"/>
            <p:cNvCxnSpPr>
              <a:stCxn id="261" idx="5"/>
              <a:endCxn id="258" idx="1"/>
            </p:cNvCxnSpPr>
            <p:nvPr/>
          </p:nvCxnSpPr>
          <p:spPr>
            <a:xfrm rot="16200000" flipH="1">
              <a:off x="6037157" y="3917505"/>
              <a:ext cx="166820" cy="197657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Gekrümmter Verbinder 239"/>
            <p:cNvCxnSpPr>
              <a:stCxn id="258" idx="7"/>
              <a:endCxn id="255" idx="3"/>
            </p:cNvCxnSpPr>
            <p:nvPr/>
          </p:nvCxnSpPr>
          <p:spPr>
            <a:xfrm rot="5400000" flipH="1" flipV="1">
              <a:off x="6361049" y="3673883"/>
              <a:ext cx="464944" cy="386779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Gekrümmter Verbinder 240"/>
            <p:cNvCxnSpPr>
              <a:stCxn id="259" idx="7"/>
              <a:endCxn id="260" idx="4"/>
            </p:cNvCxnSpPr>
            <p:nvPr/>
          </p:nvCxnSpPr>
          <p:spPr>
            <a:xfrm rot="16200000" flipV="1">
              <a:off x="6070929" y="3666081"/>
              <a:ext cx="1205946" cy="517362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Gekrümmter Verbinder 241"/>
            <p:cNvCxnSpPr>
              <a:stCxn id="262" idx="5"/>
              <a:endCxn id="257" idx="7"/>
            </p:cNvCxnSpPr>
            <p:nvPr/>
          </p:nvCxnSpPr>
          <p:spPr>
            <a:xfrm rot="5400000">
              <a:off x="6306163" y="1542201"/>
              <a:ext cx="358829" cy="714295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Gekrümmter Verbinder 242"/>
            <p:cNvCxnSpPr>
              <a:stCxn id="256" idx="7"/>
              <a:endCxn id="256" idx="5"/>
            </p:cNvCxnSpPr>
            <p:nvPr/>
          </p:nvCxnSpPr>
          <p:spPr>
            <a:xfrm rot="16200000" flipH="1">
              <a:off x="6531797" y="2686017"/>
              <a:ext cx="180002" cy="12700"/>
            </a:xfrm>
            <a:prstGeom prst="curvedConnector5">
              <a:avLst>
                <a:gd name="adj1" fmla="val -126999"/>
                <a:gd name="adj2" fmla="val 3517858"/>
                <a:gd name="adj3" fmla="val 226999"/>
              </a:avLst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Gekrümmter Verbinder 243"/>
            <p:cNvCxnSpPr>
              <a:stCxn id="255" idx="1"/>
              <a:endCxn id="260" idx="5"/>
            </p:cNvCxnSpPr>
            <p:nvPr/>
          </p:nvCxnSpPr>
          <p:spPr>
            <a:xfrm rot="16200000" flipV="1">
              <a:off x="6561106" y="3228993"/>
              <a:ext cx="170288" cy="281322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7" name="Grafik 86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2"/>
          <a:stretch/>
        </p:blipFill>
        <p:spPr>
          <a:xfrm>
            <a:off x="1867963" y="2937807"/>
            <a:ext cx="3209386" cy="326961"/>
          </a:xfrm>
          <a:prstGeom prst="rect">
            <a:avLst/>
          </a:prstGeom>
        </p:spPr>
      </p:pic>
      <p:pic>
        <p:nvPicPr>
          <p:cNvPr id="88" name="Grafik 87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17"/>
          <a:stretch/>
        </p:blipFill>
        <p:spPr>
          <a:xfrm>
            <a:off x="637719" y="3630542"/>
            <a:ext cx="5668046" cy="288000"/>
          </a:xfrm>
          <a:prstGeom prst="rect">
            <a:avLst/>
          </a:prstGeom>
        </p:spPr>
      </p:pic>
      <p:pic>
        <p:nvPicPr>
          <p:cNvPr id="89" name="Grafik 88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35"/>
          <a:stretch/>
        </p:blipFill>
        <p:spPr>
          <a:xfrm>
            <a:off x="2368824" y="4848463"/>
            <a:ext cx="2205836" cy="36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108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Initialisierung und Training von ESNs</a:t>
            </a:r>
            <a:br>
              <a:rPr lang="de-DE" dirty="0" smtClean="0"/>
            </a:br>
            <a:r>
              <a:rPr lang="de-DE" b="0" dirty="0" smtClean="0"/>
              <a:t>Eingangs- und Bias-Gewichte</a:t>
            </a:r>
            <a:endParaRPr lang="de-DE" b="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Die </a:t>
            </a:r>
            <a:r>
              <a:rPr lang="en-US" dirty="0" err="1" smtClean="0"/>
              <a:t>Eingangs</a:t>
            </a:r>
            <a:r>
              <a:rPr lang="en-US" dirty="0" smtClean="0"/>
              <a:t>- und Bias-</a:t>
            </a:r>
            <a:r>
              <a:rPr lang="en-US" dirty="0" err="1" smtClean="0"/>
              <a:t>Gewichte</a:t>
            </a:r>
            <a:r>
              <a:rPr lang="en-US" dirty="0" smtClean="0"/>
              <a:t> </a:t>
            </a:r>
            <a:r>
              <a:rPr lang="en-US" dirty="0" err="1" smtClean="0"/>
              <a:t>werden</a:t>
            </a:r>
            <a:r>
              <a:rPr lang="en-US" dirty="0" smtClean="0"/>
              <a:t> </a:t>
            </a:r>
            <a:r>
              <a:rPr lang="en-US" dirty="0" err="1" smtClean="0"/>
              <a:t>aus</a:t>
            </a:r>
            <a:r>
              <a:rPr lang="en-US" dirty="0" smtClean="0"/>
              <a:t> </a:t>
            </a:r>
            <a:r>
              <a:rPr lang="en-US" dirty="0" err="1" smtClean="0"/>
              <a:t>einer</a:t>
            </a:r>
            <a:r>
              <a:rPr lang="en-US" dirty="0" smtClean="0"/>
              <a:t> </a:t>
            </a:r>
            <a:r>
              <a:rPr lang="en-US" dirty="0" err="1" smtClean="0"/>
              <a:t>Gleichverteilung</a:t>
            </a:r>
            <a:r>
              <a:rPr lang="en-US" dirty="0" smtClean="0"/>
              <a:t> </a:t>
            </a:r>
            <a:r>
              <a:rPr lang="en-US" dirty="0" err="1" smtClean="0"/>
              <a:t>zwischen</a:t>
            </a:r>
            <a:r>
              <a:rPr lang="en-US" dirty="0" smtClean="0"/>
              <a:t> +/-1 </a:t>
            </a:r>
            <a:r>
              <a:rPr lang="en-US" dirty="0" err="1" smtClean="0"/>
              <a:t>initialisiert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Jedes</a:t>
            </a:r>
            <a:r>
              <a:rPr lang="en-US" dirty="0" smtClean="0"/>
              <a:t> Neuron </a:t>
            </a:r>
            <a:r>
              <a:rPr lang="en-US" dirty="0" err="1" smtClean="0"/>
              <a:t>empfängt</a:t>
            </a:r>
            <a:r>
              <a:rPr lang="en-US" dirty="0" smtClean="0"/>
              <a:t> </a:t>
            </a:r>
            <a:r>
              <a:rPr lang="en-US" dirty="0" err="1" smtClean="0"/>
              <a:t>nur</a:t>
            </a:r>
            <a:r>
              <a:rPr lang="en-US" dirty="0" smtClean="0"/>
              <a:t> </a:t>
            </a:r>
            <a:r>
              <a:rPr lang="en-US" dirty="0" err="1" smtClean="0"/>
              <a:t>eine</a:t>
            </a:r>
            <a:r>
              <a:rPr lang="en-US" dirty="0" smtClean="0"/>
              <a:t> </a:t>
            </a:r>
            <a:r>
              <a:rPr lang="en-US" dirty="0" err="1" smtClean="0"/>
              <a:t>begrenzte</a:t>
            </a:r>
            <a:r>
              <a:rPr lang="en-US" dirty="0" smtClean="0"/>
              <a:t> </a:t>
            </a:r>
            <a:r>
              <a:rPr lang="en-US" dirty="0" err="1" smtClean="0"/>
              <a:t>Anzahl</a:t>
            </a:r>
            <a:r>
              <a:rPr lang="en-US" dirty="0" smtClean="0"/>
              <a:t> an </a:t>
            </a:r>
            <a:r>
              <a:rPr lang="en-US" dirty="0" err="1" smtClean="0"/>
              <a:t>Eingangsmerkmalen</a:t>
            </a:r>
            <a:r>
              <a:rPr lang="en-US" dirty="0" smtClean="0"/>
              <a:t> </a:t>
            </a:r>
            <a:r>
              <a:rPr lang="en-AE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schmal</a:t>
            </a:r>
            <a:r>
              <a:rPr lang="en-US" dirty="0" smtClean="0"/>
              <a:t> </a:t>
            </a:r>
            <a:r>
              <a:rPr lang="en-US" dirty="0" err="1" smtClean="0"/>
              <a:t>besetzte</a:t>
            </a:r>
            <a:r>
              <a:rPr lang="en-US" dirty="0" smtClean="0"/>
              <a:t> </a:t>
            </a:r>
            <a:r>
              <a:rPr lang="en-US" dirty="0" err="1" smtClean="0"/>
              <a:t>Gewichtsmatrizen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Jedes</a:t>
            </a:r>
            <a:r>
              <a:rPr lang="en-US" dirty="0" smtClean="0"/>
              <a:t> Neuron </a:t>
            </a:r>
            <a:r>
              <a:rPr lang="en-US" dirty="0" err="1" smtClean="0"/>
              <a:t>empfängt</a:t>
            </a:r>
            <a:r>
              <a:rPr lang="en-US" dirty="0" smtClean="0"/>
              <a:t> </a:t>
            </a:r>
            <a:r>
              <a:rPr lang="en-US" dirty="0" err="1" smtClean="0"/>
              <a:t>einen</a:t>
            </a:r>
            <a:r>
              <a:rPr lang="en-US" dirty="0" smtClean="0"/>
              <a:t> </a:t>
            </a:r>
            <a:r>
              <a:rPr lang="en-US" dirty="0" err="1" smtClean="0"/>
              <a:t>konstanten</a:t>
            </a:r>
            <a:r>
              <a:rPr lang="en-US" dirty="0" smtClean="0"/>
              <a:t> Bias-</a:t>
            </a:r>
            <a:r>
              <a:rPr lang="en-US" dirty="0" err="1" smtClean="0"/>
              <a:t>Eingang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de-DE"/>
          </a:p>
        </p:txBody>
      </p:sp>
      <p:grpSp>
        <p:nvGrpSpPr>
          <p:cNvPr id="81" name="Gruppieren 80"/>
          <p:cNvGrpSpPr>
            <a:grpSpLocks noChangeAspect="1"/>
          </p:cNvGrpSpPr>
          <p:nvPr/>
        </p:nvGrpSpPr>
        <p:grpSpPr>
          <a:xfrm>
            <a:off x="6888685" y="1481138"/>
            <a:ext cx="3953415" cy="4359600"/>
            <a:chOff x="5166935" y="1275430"/>
            <a:chExt cx="3248554" cy="3582320"/>
          </a:xfrm>
        </p:grpSpPr>
        <p:grpSp>
          <p:nvGrpSpPr>
            <p:cNvPr id="37" name="Gruppieren 36"/>
            <p:cNvGrpSpPr/>
            <p:nvPr/>
          </p:nvGrpSpPr>
          <p:grpSpPr>
            <a:xfrm>
              <a:off x="5166935" y="1275430"/>
              <a:ext cx="3248554" cy="3582320"/>
              <a:chOff x="5021795" y="1275430"/>
              <a:chExt cx="3248554" cy="3582320"/>
            </a:xfrm>
          </p:grpSpPr>
          <p:sp>
            <p:nvSpPr>
              <p:cNvPr id="38" name="Rechteck 37"/>
              <p:cNvSpPr/>
              <p:nvPr/>
            </p:nvSpPr>
            <p:spPr>
              <a:xfrm>
                <a:off x="6496219" y="1275430"/>
                <a:ext cx="719221" cy="35823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9" name="Rechteck 38"/>
              <p:cNvSpPr/>
              <p:nvPr/>
            </p:nvSpPr>
            <p:spPr>
              <a:xfrm>
                <a:off x="6254232" y="1275430"/>
                <a:ext cx="316322" cy="35823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40" name="Rechteck 39"/>
              <p:cNvSpPr/>
              <p:nvPr/>
            </p:nvSpPr>
            <p:spPr>
              <a:xfrm>
                <a:off x="5609346" y="1275430"/>
                <a:ext cx="676132" cy="35823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41" name="Gruppieren 40"/>
              <p:cNvGrpSpPr/>
              <p:nvPr/>
            </p:nvGrpSpPr>
            <p:grpSpPr>
              <a:xfrm>
                <a:off x="5021795" y="1502653"/>
                <a:ext cx="3248554" cy="3242363"/>
                <a:chOff x="4871410" y="1588651"/>
                <a:chExt cx="3248554" cy="3242363"/>
              </a:xfrm>
            </p:grpSpPr>
            <p:sp>
              <p:nvSpPr>
                <p:cNvPr id="42" name="Rechtwinkliges Dreieck 41"/>
                <p:cNvSpPr/>
                <p:nvPr/>
              </p:nvSpPr>
              <p:spPr>
                <a:xfrm rot="13500000">
                  <a:off x="4871413" y="2411673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3" name="Rechtwinkliges Dreieck 42"/>
                <p:cNvSpPr/>
                <p:nvPr/>
              </p:nvSpPr>
              <p:spPr>
                <a:xfrm rot="13500000">
                  <a:off x="4871412" y="2663212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4" name="Rechtwinkliges Dreieck 43"/>
                <p:cNvSpPr/>
                <p:nvPr/>
              </p:nvSpPr>
              <p:spPr>
                <a:xfrm rot="13500000">
                  <a:off x="4871410" y="2917308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5" name="Rechtwinkliges Dreieck 44"/>
                <p:cNvSpPr/>
                <p:nvPr/>
              </p:nvSpPr>
              <p:spPr>
                <a:xfrm rot="13500000">
                  <a:off x="4871415" y="3171867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6" name="Rechtwinkliges Dreieck 45"/>
                <p:cNvSpPr/>
                <p:nvPr/>
              </p:nvSpPr>
              <p:spPr>
                <a:xfrm rot="13500000">
                  <a:off x="4871416" y="3422064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7" name="Ellipse 46"/>
                <p:cNvSpPr/>
                <p:nvPr/>
              </p:nvSpPr>
              <p:spPr>
                <a:xfrm>
                  <a:off x="5581060" y="3330784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8" name="Ellipse 47"/>
                <p:cNvSpPr/>
                <p:nvPr/>
              </p:nvSpPr>
              <p:spPr>
                <a:xfrm>
                  <a:off x="6599094" y="3503517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9" name="Ellipse 48"/>
                <p:cNvSpPr/>
                <p:nvPr/>
              </p:nvSpPr>
              <p:spPr>
                <a:xfrm>
                  <a:off x="6253245" y="2644735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50" name="Ellipse 49"/>
                <p:cNvSpPr/>
                <p:nvPr/>
              </p:nvSpPr>
              <p:spPr>
                <a:xfrm>
                  <a:off x="5759876" y="2127482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51" name="Ellipse 50"/>
                <p:cNvSpPr/>
                <p:nvPr/>
              </p:nvSpPr>
              <p:spPr>
                <a:xfrm>
                  <a:off x="6031579" y="4148463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52" name="Ellipse 51"/>
                <p:cNvSpPr/>
                <p:nvPr/>
              </p:nvSpPr>
              <p:spPr>
                <a:xfrm>
                  <a:off x="6564030" y="4576454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53" name="Ellipse 52"/>
                <p:cNvSpPr/>
                <p:nvPr/>
              </p:nvSpPr>
              <p:spPr>
                <a:xfrm>
                  <a:off x="6137036" y="3153227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54" name="Ellipse 53"/>
                <p:cNvSpPr/>
                <p:nvPr/>
              </p:nvSpPr>
              <p:spPr>
                <a:xfrm>
                  <a:off x="5653186" y="3801641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55" name="Ellipse 54"/>
                <p:cNvSpPr/>
                <p:nvPr/>
              </p:nvSpPr>
              <p:spPr>
                <a:xfrm>
                  <a:off x="6474171" y="1588651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56" name="Rechtwinkliges Dreieck 55"/>
                <p:cNvSpPr/>
                <p:nvPr/>
              </p:nvSpPr>
              <p:spPr>
                <a:xfrm rot="13500000">
                  <a:off x="4871417" y="3676623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57" name="Rechteck 56"/>
                <p:cNvSpPr/>
                <p:nvPr/>
              </p:nvSpPr>
              <p:spPr>
                <a:xfrm>
                  <a:off x="7864364" y="3006267"/>
                  <a:ext cx="255600" cy="255600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58" name="Rechteck 57"/>
                <p:cNvSpPr/>
                <p:nvPr/>
              </p:nvSpPr>
              <p:spPr>
                <a:xfrm>
                  <a:off x="7864364" y="3448583"/>
                  <a:ext cx="255600" cy="255600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59" name="Rechteck 58"/>
                <p:cNvSpPr/>
                <p:nvPr/>
              </p:nvSpPr>
              <p:spPr>
                <a:xfrm>
                  <a:off x="7864364" y="2563951"/>
                  <a:ext cx="255600" cy="255600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60" name="Gewinkelter Verbinder 59"/>
                <p:cNvCxnSpPr/>
                <p:nvPr/>
              </p:nvCxnSpPr>
              <p:spPr>
                <a:xfrm rot="10800000" flipV="1">
                  <a:off x="5693064" y="3874920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Gewinkelter Verbinder 60"/>
                <p:cNvCxnSpPr/>
                <p:nvPr/>
              </p:nvCxnSpPr>
              <p:spPr>
                <a:xfrm rot="10800000" flipV="1">
                  <a:off x="5623524" y="3404064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Gewinkelter Verbinder 61"/>
                <p:cNvCxnSpPr/>
                <p:nvPr/>
              </p:nvCxnSpPr>
              <p:spPr>
                <a:xfrm rot="10800000" flipV="1">
                  <a:off x="5791932" y="2196768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Gewinkelter Verbinder 62"/>
                <p:cNvCxnSpPr/>
                <p:nvPr/>
              </p:nvCxnSpPr>
              <p:spPr>
                <a:xfrm rot="10800000" flipV="1">
                  <a:off x="6073676" y="4221743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Gewinkelter Verbinder 63"/>
                <p:cNvCxnSpPr/>
                <p:nvPr/>
              </p:nvCxnSpPr>
              <p:spPr>
                <a:xfrm rot="10800000" flipV="1">
                  <a:off x="6169092" y="3225986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Gewinkelter Verbinder 64"/>
                <p:cNvCxnSpPr/>
                <p:nvPr/>
              </p:nvCxnSpPr>
              <p:spPr>
                <a:xfrm rot="10800000" flipV="1">
                  <a:off x="6512758" y="1661931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Gewinkelter Verbinder 65"/>
                <p:cNvCxnSpPr/>
                <p:nvPr/>
              </p:nvCxnSpPr>
              <p:spPr>
                <a:xfrm rot="10800000" flipV="1">
                  <a:off x="6291832" y="2718015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Gewinkelter Verbinder 66"/>
                <p:cNvCxnSpPr/>
                <p:nvPr/>
              </p:nvCxnSpPr>
              <p:spPr>
                <a:xfrm rot="10800000" flipV="1">
                  <a:off x="6639630" y="3576798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Gewinkelter Verbinder 67"/>
                <p:cNvCxnSpPr/>
                <p:nvPr/>
              </p:nvCxnSpPr>
              <p:spPr>
                <a:xfrm rot="10800000" flipV="1">
                  <a:off x="6599094" y="4649734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69" name="Gekrümmter Verbinder 68"/>
            <p:cNvCxnSpPr>
              <a:stCxn id="42" idx="2"/>
              <a:endCxn id="50" idx="0"/>
            </p:cNvCxnSpPr>
            <p:nvPr/>
          </p:nvCxnSpPr>
          <p:spPr>
            <a:xfrm flipV="1">
              <a:off x="5384217" y="2041484"/>
              <a:ext cx="798984" cy="374191"/>
            </a:xfrm>
            <a:prstGeom prst="curvedConnector4">
              <a:avLst>
                <a:gd name="adj1" fmla="val 44335"/>
                <a:gd name="adj2" fmla="val 161092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Gekrümmter Verbinder 69"/>
            <p:cNvCxnSpPr>
              <a:stCxn id="42" idx="2"/>
              <a:endCxn id="54" idx="2"/>
            </p:cNvCxnSpPr>
            <p:nvPr/>
          </p:nvCxnSpPr>
          <p:spPr>
            <a:xfrm>
              <a:off x="5384217" y="2415675"/>
              <a:ext cx="564494" cy="1427248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Gekrümmter Verbinder 70"/>
            <p:cNvCxnSpPr>
              <a:stCxn id="43" idx="2"/>
              <a:endCxn id="50" idx="2"/>
            </p:cNvCxnSpPr>
            <p:nvPr/>
          </p:nvCxnSpPr>
          <p:spPr>
            <a:xfrm flipV="1">
              <a:off x="5384216" y="2168764"/>
              <a:ext cx="671185" cy="498450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Gekrümmter Verbinder 71"/>
            <p:cNvCxnSpPr>
              <a:stCxn id="43" idx="2"/>
              <a:endCxn id="48" idx="2"/>
            </p:cNvCxnSpPr>
            <p:nvPr/>
          </p:nvCxnSpPr>
          <p:spPr>
            <a:xfrm>
              <a:off x="5384216" y="2667214"/>
              <a:ext cx="1510403" cy="877585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Gekrümmter Verbinder 72"/>
            <p:cNvCxnSpPr>
              <a:stCxn id="43" idx="2"/>
              <a:endCxn id="53" idx="2"/>
            </p:cNvCxnSpPr>
            <p:nvPr/>
          </p:nvCxnSpPr>
          <p:spPr>
            <a:xfrm>
              <a:off x="5384216" y="2667214"/>
              <a:ext cx="1048345" cy="527295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Gekrümmter Verbinder 73"/>
            <p:cNvCxnSpPr>
              <a:stCxn id="44" idx="2"/>
              <a:endCxn id="49" idx="2"/>
            </p:cNvCxnSpPr>
            <p:nvPr/>
          </p:nvCxnSpPr>
          <p:spPr>
            <a:xfrm flipV="1">
              <a:off x="5384214" y="2686017"/>
              <a:ext cx="1164556" cy="235293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Gekrümmter Verbinder 74"/>
            <p:cNvCxnSpPr>
              <a:stCxn id="44" idx="2"/>
              <a:endCxn id="55" idx="3"/>
            </p:cNvCxnSpPr>
            <p:nvPr/>
          </p:nvCxnSpPr>
          <p:spPr>
            <a:xfrm flipV="1">
              <a:off x="5384214" y="1719934"/>
              <a:ext cx="1422914" cy="1201376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Gekrümmter Verbinder 75"/>
            <p:cNvCxnSpPr>
              <a:stCxn id="45" idx="2"/>
              <a:endCxn id="47" idx="2"/>
            </p:cNvCxnSpPr>
            <p:nvPr/>
          </p:nvCxnSpPr>
          <p:spPr>
            <a:xfrm>
              <a:off x="5384219" y="3175869"/>
              <a:ext cx="492366" cy="196197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Gekrümmter Verbinder 76"/>
            <p:cNvCxnSpPr>
              <a:stCxn id="46" idx="2"/>
              <a:endCxn id="51" idx="2"/>
            </p:cNvCxnSpPr>
            <p:nvPr/>
          </p:nvCxnSpPr>
          <p:spPr>
            <a:xfrm>
              <a:off x="5384220" y="3426066"/>
              <a:ext cx="942884" cy="763679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Gekrümmter Verbinder 77"/>
            <p:cNvCxnSpPr>
              <a:stCxn id="46" idx="2"/>
              <a:endCxn id="49" idx="1"/>
            </p:cNvCxnSpPr>
            <p:nvPr/>
          </p:nvCxnSpPr>
          <p:spPr>
            <a:xfrm flipV="1">
              <a:off x="5384220" y="2596016"/>
              <a:ext cx="1201982" cy="830050"/>
            </a:xfrm>
            <a:prstGeom prst="curvedConnector4">
              <a:avLst>
                <a:gd name="adj1" fmla="val 49994"/>
                <a:gd name="adj2" fmla="val 132032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Gekrümmter Verbinder 78"/>
            <p:cNvCxnSpPr>
              <a:stCxn id="56" idx="2"/>
              <a:endCxn id="52" idx="3"/>
            </p:cNvCxnSpPr>
            <p:nvPr/>
          </p:nvCxnSpPr>
          <p:spPr>
            <a:xfrm>
              <a:off x="5384221" y="3680625"/>
              <a:ext cx="1512766" cy="1027112"/>
            </a:xfrm>
            <a:prstGeom prst="curvedConnector4">
              <a:avLst>
                <a:gd name="adj1" fmla="val 49995"/>
                <a:gd name="adj2" fmla="val 12225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Gekrümmter Verbinder 79"/>
            <p:cNvCxnSpPr>
              <a:stCxn id="56" idx="2"/>
              <a:endCxn id="48" idx="0"/>
            </p:cNvCxnSpPr>
            <p:nvPr/>
          </p:nvCxnSpPr>
          <p:spPr>
            <a:xfrm flipV="1">
              <a:off x="5384221" y="3417519"/>
              <a:ext cx="1638198" cy="263106"/>
            </a:xfrm>
            <a:prstGeom prst="curvedConnector4">
              <a:avLst>
                <a:gd name="adj1" fmla="val 47237"/>
                <a:gd name="adj2" fmla="val 186885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15318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Initialisierung und Training von ESNs</a:t>
            </a:r>
            <a:br>
              <a:rPr lang="de-DE" dirty="0" smtClean="0"/>
            </a:br>
            <a:r>
              <a:rPr lang="de-DE" b="0" dirty="0" err="1" smtClean="0"/>
              <a:t>Rekurrente</a:t>
            </a:r>
            <a:r>
              <a:rPr lang="de-DE" b="0" dirty="0" smtClean="0"/>
              <a:t> Gewichte</a:t>
            </a:r>
            <a:endParaRPr lang="de-DE" b="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Die </a:t>
            </a:r>
            <a:r>
              <a:rPr lang="en-US" dirty="0" err="1" smtClean="0"/>
              <a:t>rekurrenten</a:t>
            </a:r>
            <a:r>
              <a:rPr lang="en-US" dirty="0" smtClean="0"/>
              <a:t> </a:t>
            </a:r>
            <a:r>
              <a:rPr lang="en-US" dirty="0" err="1" smtClean="0"/>
              <a:t>Gewichte</a:t>
            </a:r>
            <a:r>
              <a:rPr lang="en-US" dirty="0" smtClean="0"/>
              <a:t> </a:t>
            </a:r>
            <a:r>
              <a:rPr lang="en-US" dirty="0" err="1" smtClean="0"/>
              <a:t>werden</a:t>
            </a:r>
            <a:r>
              <a:rPr lang="en-US" dirty="0" smtClean="0"/>
              <a:t> </a:t>
            </a:r>
            <a:r>
              <a:rPr lang="en-US" dirty="0" err="1" smtClean="0"/>
              <a:t>aus</a:t>
            </a:r>
            <a:r>
              <a:rPr lang="en-US" dirty="0" smtClean="0"/>
              <a:t> </a:t>
            </a:r>
            <a:r>
              <a:rPr lang="en-US" dirty="0" err="1" smtClean="0"/>
              <a:t>einer</a:t>
            </a:r>
            <a:r>
              <a:rPr lang="en-US" dirty="0" smtClean="0"/>
              <a:t> </a:t>
            </a:r>
            <a:r>
              <a:rPr lang="en-US" dirty="0" err="1" smtClean="0"/>
              <a:t>Standardnormalverteilung</a:t>
            </a:r>
            <a:r>
              <a:rPr lang="en-US" dirty="0" smtClean="0"/>
              <a:t> </a:t>
            </a:r>
            <a:r>
              <a:rPr lang="en-US" dirty="0" err="1" smtClean="0"/>
              <a:t>initialisiert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Jedes</a:t>
            </a:r>
            <a:r>
              <a:rPr lang="en-US" dirty="0" smtClean="0"/>
              <a:t> Neuron </a:t>
            </a:r>
            <a:r>
              <a:rPr lang="en-US" dirty="0" err="1" smtClean="0"/>
              <a:t>empfängt</a:t>
            </a:r>
            <a:r>
              <a:rPr lang="en-US" dirty="0" smtClean="0"/>
              <a:t> </a:t>
            </a:r>
            <a:r>
              <a:rPr lang="en-US" dirty="0" err="1" smtClean="0"/>
              <a:t>nur</a:t>
            </a:r>
            <a:r>
              <a:rPr lang="en-US" dirty="0" smtClean="0"/>
              <a:t> </a:t>
            </a:r>
            <a:r>
              <a:rPr lang="en-US" dirty="0" err="1" smtClean="0"/>
              <a:t>eine</a:t>
            </a:r>
            <a:r>
              <a:rPr lang="en-US" dirty="0" smtClean="0"/>
              <a:t> </a:t>
            </a:r>
            <a:r>
              <a:rPr lang="en-US" dirty="0" err="1" smtClean="0"/>
              <a:t>begrenzte</a:t>
            </a:r>
            <a:r>
              <a:rPr lang="en-US" dirty="0" smtClean="0"/>
              <a:t> </a:t>
            </a:r>
            <a:r>
              <a:rPr lang="en-US" dirty="0" err="1" smtClean="0"/>
              <a:t>Anzahl</a:t>
            </a:r>
            <a:r>
              <a:rPr lang="en-US" dirty="0" smtClean="0"/>
              <a:t> an </a:t>
            </a:r>
            <a:r>
              <a:rPr lang="en-US" dirty="0" err="1" smtClean="0"/>
              <a:t>Ausgängen</a:t>
            </a:r>
            <a:r>
              <a:rPr lang="en-US" dirty="0" smtClean="0"/>
              <a:t> von </a:t>
            </a:r>
            <a:r>
              <a:rPr lang="en-US" dirty="0" err="1" smtClean="0"/>
              <a:t>anderen</a:t>
            </a:r>
            <a:r>
              <a:rPr lang="en-US" dirty="0" smtClean="0"/>
              <a:t> </a:t>
            </a:r>
            <a:r>
              <a:rPr lang="en-US" dirty="0" err="1" smtClean="0"/>
              <a:t>Neuronen</a:t>
            </a:r>
            <a:r>
              <a:rPr lang="en-US" dirty="0" smtClean="0"/>
              <a:t> </a:t>
            </a:r>
            <a:r>
              <a:rPr lang="en-AE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schmal</a:t>
            </a:r>
            <a:r>
              <a:rPr lang="en-US" dirty="0" smtClean="0"/>
              <a:t> </a:t>
            </a:r>
            <a:r>
              <a:rPr lang="en-US" dirty="0" err="1" smtClean="0"/>
              <a:t>besetzte</a:t>
            </a:r>
            <a:r>
              <a:rPr lang="en-US" dirty="0" smtClean="0"/>
              <a:t> </a:t>
            </a:r>
            <a:r>
              <a:rPr lang="en-US" dirty="0" err="1" smtClean="0"/>
              <a:t>Gewichtsmatrizen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Die </a:t>
            </a:r>
            <a:r>
              <a:rPr lang="en-US" dirty="0" err="1" smtClean="0"/>
              <a:t>rekurrenten</a:t>
            </a:r>
            <a:r>
              <a:rPr lang="en-US" dirty="0" smtClean="0"/>
              <a:t> </a:t>
            </a:r>
            <a:r>
              <a:rPr lang="en-US" dirty="0" err="1" smtClean="0"/>
              <a:t>Gewichte</a:t>
            </a:r>
            <a:r>
              <a:rPr lang="en-US" dirty="0" smtClean="0"/>
              <a:t> </a:t>
            </a:r>
            <a:r>
              <a:rPr lang="en-US" dirty="0" err="1" smtClean="0"/>
              <a:t>werden</a:t>
            </a:r>
            <a:r>
              <a:rPr lang="en-US" dirty="0" smtClean="0"/>
              <a:t> auf </a:t>
            </a:r>
            <a:r>
              <a:rPr lang="en-US" dirty="0" err="1" smtClean="0"/>
              <a:t>ihren</a:t>
            </a:r>
            <a:r>
              <a:rPr lang="en-US" dirty="0" smtClean="0"/>
              <a:t> </a:t>
            </a:r>
            <a:r>
              <a:rPr lang="en-US" dirty="0" err="1" smtClean="0"/>
              <a:t>maximalen</a:t>
            </a:r>
            <a:r>
              <a:rPr lang="en-US" dirty="0" smtClean="0"/>
              <a:t> </a:t>
            </a:r>
            <a:r>
              <a:rPr lang="en-US" dirty="0" err="1" smtClean="0"/>
              <a:t>absoluten</a:t>
            </a:r>
            <a:r>
              <a:rPr lang="en-US" dirty="0" smtClean="0"/>
              <a:t> </a:t>
            </a:r>
            <a:r>
              <a:rPr lang="en-US" dirty="0" err="1" smtClean="0"/>
              <a:t>Eigenwert</a:t>
            </a:r>
            <a:r>
              <a:rPr lang="en-US" dirty="0" smtClean="0"/>
              <a:t> </a:t>
            </a:r>
            <a:r>
              <a:rPr lang="en-US" dirty="0" err="1" smtClean="0"/>
              <a:t>normiert</a:t>
            </a:r>
            <a:r>
              <a:rPr lang="en-US" dirty="0" smtClean="0"/>
              <a:t>, um </a:t>
            </a:r>
            <a:r>
              <a:rPr lang="en-US" dirty="0" err="1" smtClean="0"/>
              <a:t>Stabilität</a:t>
            </a:r>
            <a:r>
              <a:rPr lang="en-US" dirty="0" smtClean="0"/>
              <a:t> </a:t>
            </a:r>
            <a:r>
              <a:rPr lang="en-US" dirty="0" err="1" smtClean="0"/>
              <a:t>zu</a:t>
            </a:r>
            <a:r>
              <a:rPr lang="en-US" dirty="0" smtClean="0"/>
              <a:t> </a:t>
            </a:r>
            <a:r>
              <a:rPr lang="en-US" dirty="0" err="1" smtClean="0"/>
              <a:t>gewährleisten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de-DE"/>
          </a:p>
        </p:txBody>
      </p:sp>
      <p:grpSp>
        <p:nvGrpSpPr>
          <p:cNvPr id="5" name="Gruppieren 4"/>
          <p:cNvGrpSpPr>
            <a:grpSpLocks noChangeAspect="1"/>
          </p:cNvGrpSpPr>
          <p:nvPr/>
        </p:nvGrpSpPr>
        <p:grpSpPr>
          <a:xfrm>
            <a:off x="6888509" y="1490985"/>
            <a:ext cx="3953768" cy="4359600"/>
            <a:chOff x="5166935" y="1275430"/>
            <a:chExt cx="3248554" cy="3582320"/>
          </a:xfrm>
        </p:grpSpPr>
        <p:grpSp>
          <p:nvGrpSpPr>
            <p:cNvPr id="82" name="Gruppieren 81"/>
            <p:cNvGrpSpPr/>
            <p:nvPr/>
          </p:nvGrpSpPr>
          <p:grpSpPr>
            <a:xfrm>
              <a:off x="5166935" y="1275430"/>
              <a:ext cx="3248554" cy="3582320"/>
              <a:chOff x="5021795" y="1275430"/>
              <a:chExt cx="3248554" cy="3582320"/>
            </a:xfrm>
          </p:grpSpPr>
          <p:sp>
            <p:nvSpPr>
              <p:cNvPr id="83" name="Rechteck 82"/>
              <p:cNvSpPr/>
              <p:nvPr/>
            </p:nvSpPr>
            <p:spPr>
              <a:xfrm>
                <a:off x="6496219" y="1275430"/>
                <a:ext cx="719221" cy="35823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4" name="Rechteck 83"/>
              <p:cNvSpPr/>
              <p:nvPr/>
            </p:nvSpPr>
            <p:spPr>
              <a:xfrm>
                <a:off x="6254232" y="1275430"/>
                <a:ext cx="316322" cy="35823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5" name="Rechteck 84"/>
              <p:cNvSpPr/>
              <p:nvPr/>
            </p:nvSpPr>
            <p:spPr>
              <a:xfrm>
                <a:off x="5609346" y="1275430"/>
                <a:ext cx="676132" cy="35823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86" name="Gruppieren 85"/>
              <p:cNvGrpSpPr/>
              <p:nvPr/>
            </p:nvGrpSpPr>
            <p:grpSpPr>
              <a:xfrm>
                <a:off x="5021795" y="1502653"/>
                <a:ext cx="3248554" cy="3242363"/>
                <a:chOff x="4871410" y="1588651"/>
                <a:chExt cx="3248554" cy="3242363"/>
              </a:xfrm>
            </p:grpSpPr>
            <p:sp>
              <p:nvSpPr>
                <p:cNvPr id="87" name="Rechtwinkliges Dreieck 86"/>
                <p:cNvSpPr/>
                <p:nvPr/>
              </p:nvSpPr>
              <p:spPr>
                <a:xfrm rot="13500000">
                  <a:off x="4871413" y="2411673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88" name="Rechtwinkliges Dreieck 87"/>
                <p:cNvSpPr/>
                <p:nvPr/>
              </p:nvSpPr>
              <p:spPr>
                <a:xfrm rot="13500000">
                  <a:off x="4871412" y="2663212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89" name="Rechtwinkliges Dreieck 88"/>
                <p:cNvSpPr/>
                <p:nvPr/>
              </p:nvSpPr>
              <p:spPr>
                <a:xfrm rot="13500000">
                  <a:off x="4871410" y="2917308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0" name="Rechtwinkliges Dreieck 89"/>
                <p:cNvSpPr/>
                <p:nvPr/>
              </p:nvSpPr>
              <p:spPr>
                <a:xfrm rot="13500000">
                  <a:off x="4871415" y="3171867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1" name="Rechtwinkliges Dreieck 90"/>
                <p:cNvSpPr/>
                <p:nvPr/>
              </p:nvSpPr>
              <p:spPr>
                <a:xfrm rot="13500000">
                  <a:off x="4871416" y="3422064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2" name="Ellipse 91"/>
                <p:cNvSpPr/>
                <p:nvPr/>
              </p:nvSpPr>
              <p:spPr>
                <a:xfrm>
                  <a:off x="5581060" y="3330784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3" name="Ellipse 92"/>
                <p:cNvSpPr/>
                <p:nvPr/>
              </p:nvSpPr>
              <p:spPr>
                <a:xfrm>
                  <a:off x="6599094" y="3503517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4" name="Ellipse 93"/>
                <p:cNvSpPr/>
                <p:nvPr/>
              </p:nvSpPr>
              <p:spPr>
                <a:xfrm>
                  <a:off x="6253245" y="2644735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5" name="Ellipse 94"/>
                <p:cNvSpPr/>
                <p:nvPr/>
              </p:nvSpPr>
              <p:spPr>
                <a:xfrm>
                  <a:off x="5759876" y="2127482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6" name="Ellipse 95"/>
                <p:cNvSpPr/>
                <p:nvPr/>
              </p:nvSpPr>
              <p:spPr>
                <a:xfrm>
                  <a:off x="6031579" y="4148463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7" name="Ellipse 96"/>
                <p:cNvSpPr/>
                <p:nvPr/>
              </p:nvSpPr>
              <p:spPr>
                <a:xfrm>
                  <a:off x="6564030" y="4576454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8" name="Ellipse 97"/>
                <p:cNvSpPr/>
                <p:nvPr/>
              </p:nvSpPr>
              <p:spPr>
                <a:xfrm>
                  <a:off x="6137036" y="3153227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9" name="Ellipse 98"/>
                <p:cNvSpPr/>
                <p:nvPr/>
              </p:nvSpPr>
              <p:spPr>
                <a:xfrm>
                  <a:off x="5653186" y="3801641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0" name="Ellipse 99"/>
                <p:cNvSpPr/>
                <p:nvPr/>
              </p:nvSpPr>
              <p:spPr>
                <a:xfrm>
                  <a:off x="6474171" y="1588651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1" name="Rechtwinkliges Dreieck 100"/>
                <p:cNvSpPr/>
                <p:nvPr/>
              </p:nvSpPr>
              <p:spPr>
                <a:xfrm rot="13500000">
                  <a:off x="4871417" y="3676623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2" name="Rechteck 101"/>
                <p:cNvSpPr/>
                <p:nvPr/>
              </p:nvSpPr>
              <p:spPr>
                <a:xfrm>
                  <a:off x="7864364" y="3006267"/>
                  <a:ext cx="255600" cy="255600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3" name="Rechteck 102"/>
                <p:cNvSpPr/>
                <p:nvPr/>
              </p:nvSpPr>
              <p:spPr>
                <a:xfrm>
                  <a:off x="7864364" y="3448583"/>
                  <a:ext cx="255600" cy="255600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4" name="Rechteck 103"/>
                <p:cNvSpPr/>
                <p:nvPr/>
              </p:nvSpPr>
              <p:spPr>
                <a:xfrm>
                  <a:off x="7864364" y="2563951"/>
                  <a:ext cx="255600" cy="255600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105" name="Gewinkelter Verbinder 104"/>
                <p:cNvCxnSpPr/>
                <p:nvPr/>
              </p:nvCxnSpPr>
              <p:spPr>
                <a:xfrm rot="10800000" flipV="1">
                  <a:off x="5693064" y="3874920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Gewinkelter Verbinder 105"/>
                <p:cNvCxnSpPr/>
                <p:nvPr/>
              </p:nvCxnSpPr>
              <p:spPr>
                <a:xfrm rot="10800000" flipV="1">
                  <a:off x="5623524" y="3404064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Gewinkelter Verbinder 106"/>
                <p:cNvCxnSpPr/>
                <p:nvPr/>
              </p:nvCxnSpPr>
              <p:spPr>
                <a:xfrm rot="10800000" flipV="1">
                  <a:off x="5791932" y="2196768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Gewinkelter Verbinder 107"/>
                <p:cNvCxnSpPr/>
                <p:nvPr/>
              </p:nvCxnSpPr>
              <p:spPr>
                <a:xfrm rot="10800000" flipV="1">
                  <a:off x="6073676" y="4221743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Gewinkelter Verbinder 108"/>
                <p:cNvCxnSpPr/>
                <p:nvPr/>
              </p:nvCxnSpPr>
              <p:spPr>
                <a:xfrm rot="10800000" flipV="1">
                  <a:off x="6169092" y="3225986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Gewinkelter Verbinder 109"/>
                <p:cNvCxnSpPr/>
                <p:nvPr/>
              </p:nvCxnSpPr>
              <p:spPr>
                <a:xfrm rot="10800000" flipV="1">
                  <a:off x="6512758" y="1661931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Gewinkelter Verbinder 110"/>
                <p:cNvCxnSpPr/>
                <p:nvPr/>
              </p:nvCxnSpPr>
              <p:spPr>
                <a:xfrm rot="10800000" flipV="1">
                  <a:off x="6291832" y="2718015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Gewinkelter Verbinder 111"/>
                <p:cNvCxnSpPr/>
                <p:nvPr/>
              </p:nvCxnSpPr>
              <p:spPr>
                <a:xfrm rot="10800000" flipV="1">
                  <a:off x="6639630" y="3576798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Gewinkelter Verbinder 112"/>
                <p:cNvCxnSpPr/>
                <p:nvPr/>
              </p:nvCxnSpPr>
              <p:spPr>
                <a:xfrm rot="10800000" flipV="1">
                  <a:off x="6599094" y="4649734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114" name="Gekrümmter Verbinder 113"/>
            <p:cNvCxnSpPr>
              <a:stCxn id="95" idx="5"/>
              <a:endCxn id="94" idx="0"/>
            </p:cNvCxnSpPr>
            <p:nvPr/>
          </p:nvCxnSpPr>
          <p:spPr>
            <a:xfrm rot="16200000" flipH="1">
              <a:off x="6325083" y="2207250"/>
              <a:ext cx="299972" cy="403001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Gekrümmter Verbinder 114"/>
            <p:cNvCxnSpPr>
              <a:stCxn id="95" idx="3"/>
              <a:endCxn id="99" idx="6"/>
            </p:cNvCxnSpPr>
            <p:nvPr/>
          </p:nvCxnSpPr>
          <p:spPr>
            <a:xfrm rot="16200000" flipH="1">
              <a:off x="5356493" y="2995105"/>
              <a:ext cx="1584158" cy="111478"/>
            </a:xfrm>
            <a:prstGeom prst="curvedConnector4">
              <a:avLst>
                <a:gd name="adj1" fmla="val 44806"/>
                <a:gd name="adj2" fmla="val 400768"/>
              </a:avLst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Gekrümmter Verbinder 115"/>
            <p:cNvCxnSpPr>
              <a:stCxn id="92" idx="5"/>
              <a:endCxn id="97" idx="0"/>
            </p:cNvCxnSpPr>
            <p:nvPr/>
          </p:nvCxnSpPr>
          <p:spPr>
            <a:xfrm rot="16200000" flipH="1">
              <a:off x="6026860" y="3529960"/>
              <a:ext cx="1028389" cy="892602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Gekrümmter Verbinder 116"/>
            <p:cNvCxnSpPr>
              <a:stCxn id="92" idx="7"/>
              <a:endCxn id="94" idx="3"/>
            </p:cNvCxnSpPr>
            <p:nvPr/>
          </p:nvCxnSpPr>
          <p:spPr>
            <a:xfrm rot="5400000" flipH="1" flipV="1">
              <a:off x="6087454" y="2783318"/>
              <a:ext cx="506047" cy="491449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Gekrümmter Verbinder 117"/>
            <p:cNvCxnSpPr>
              <a:stCxn id="99" idx="5"/>
              <a:endCxn id="96" idx="1"/>
            </p:cNvCxnSpPr>
            <p:nvPr/>
          </p:nvCxnSpPr>
          <p:spPr>
            <a:xfrm rot="16200000" flipH="1">
              <a:off x="6182297" y="3917505"/>
              <a:ext cx="166820" cy="197657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Gekrümmter Verbinder 118"/>
            <p:cNvCxnSpPr>
              <a:stCxn id="96" idx="7"/>
              <a:endCxn id="93" idx="3"/>
            </p:cNvCxnSpPr>
            <p:nvPr/>
          </p:nvCxnSpPr>
          <p:spPr>
            <a:xfrm rot="5400000" flipH="1" flipV="1">
              <a:off x="6506189" y="3673883"/>
              <a:ext cx="464944" cy="386779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Gekrümmter Verbinder 119"/>
            <p:cNvCxnSpPr>
              <a:stCxn id="97" idx="7"/>
              <a:endCxn id="98" idx="4"/>
            </p:cNvCxnSpPr>
            <p:nvPr/>
          </p:nvCxnSpPr>
          <p:spPr>
            <a:xfrm rot="16200000" flipV="1">
              <a:off x="6216069" y="3666081"/>
              <a:ext cx="1205946" cy="517362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Gekrümmter Verbinder 120"/>
            <p:cNvCxnSpPr>
              <a:stCxn id="100" idx="5"/>
              <a:endCxn id="95" idx="7"/>
            </p:cNvCxnSpPr>
            <p:nvPr/>
          </p:nvCxnSpPr>
          <p:spPr>
            <a:xfrm rot="5400000">
              <a:off x="6451303" y="1542201"/>
              <a:ext cx="358829" cy="714295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Gekrümmter Verbinder 121"/>
            <p:cNvCxnSpPr>
              <a:stCxn id="94" idx="7"/>
              <a:endCxn id="94" idx="5"/>
            </p:cNvCxnSpPr>
            <p:nvPr/>
          </p:nvCxnSpPr>
          <p:spPr>
            <a:xfrm rot="16200000" flipH="1">
              <a:off x="6676937" y="2686017"/>
              <a:ext cx="180002" cy="12700"/>
            </a:xfrm>
            <a:prstGeom prst="curvedConnector5">
              <a:avLst>
                <a:gd name="adj1" fmla="val -126999"/>
                <a:gd name="adj2" fmla="val 3517858"/>
                <a:gd name="adj3" fmla="val 226999"/>
              </a:avLst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Gekrümmter Verbinder 122"/>
            <p:cNvCxnSpPr>
              <a:stCxn id="93" idx="1"/>
              <a:endCxn id="98" idx="5"/>
            </p:cNvCxnSpPr>
            <p:nvPr/>
          </p:nvCxnSpPr>
          <p:spPr>
            <a:xfrm rot="16200000" flipV="1">
              <a:off x="6706246" y="3228993"/>
              <a:ext cx="170288" cy="281322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46565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Initialisierung und Training von ESNs</a:t>
            </a:r>
            <a:br>
              <a:rPr lang="de-DE" dirty="0"/>
            </a:br>
            <a:r>
              <a:rPr lang="de-DE" b="0" dirty="0" smtClean="0"/>
              <a:t>Ausgangsgewichte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de-DE" dirty="0" smtClean="0"/>
              <a:t>Initialisieren und fixieren der Eingangs-, Bias-, und </a:t>
            </a:r>
            <a:r>
              <a:rPr lang="de-DE" dirty="0" err="1" smtClean="0"/>
              <a:t>rekurrenten</a:t>
            </a:r>
            <a:r>
              <a:rPr lang="de-DE" dirty="0" smtClean="0"/>
              <a:t> Gewichte </a:t>
            </a:r>
            <a:r>
              <a:rPr lang="en-AE" dirty="0" smtClean="0"/>
              <a:t>–</a:t>
            </a:r>
            <a:r>
              <a:rPr lang="de-DE" dirty="0" smtClean="0"/>
              <a:t> diese sind nicht Teil des Trainings</a:t>
            </a: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 smtClean="0"/>
              <a:t>Propagieren der Trainingsdaten durch das ESN, um die verdeckten Zustände zu berechnen</a:t>
            </a:r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 marL="342900" indent="-342900">
              <a:buFont typeface="+mj-lt"/>
              <a:buAutoNum type="arabicPeriod"/>
            </a:pP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 smtClean="0"/>
              <a:t>Sammeln aller verdeckten Zustände und der Zielausgaben</a:t>
            </a: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 smtClean="0"/>
              <a:t>Lösung der linearen Regression</a:t>
            </a:r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Vergleichsweise </a:t>
            </a:r>
            <a:r>
              <a:rPr lang="de-DE" dirty="0"/>
              <a:t>einfaches Training, verglichen mit dem iterativen Backpropagation </a:t>
            </a:r>
            <a:r>
              <a:rPr lang="de-DE" dirty="0" smtClean="0"/>
              <a:t>Prozess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smtClean="0"/>
              <a:t>Inkrementelles </a:t>
            </a:r>
            <a:r>
              <a:rPr lang="de-DE" dirty="0"/>
              <a:t>Training und </a:t>
            </a:r>
            <a:r>
              <a:rPr lang="de-DE" dirty="0" smtClean="0"/>
              <a:t>eine </a:t>
            </a:r>
            <a:r>
              <a:rPr lang="de-DE" dirty="0"/>
              <a:t>einfache Adaption an neue </a:t>
            </a:r>
            <a:r>
              <a:rPr lang="de-DE" dirty="0" smtClean="0"/>
              <a:t>Daten möglich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2"/>
          <a:stretch/>
        </p:blipFill>
        <p:spPr>
          <a:xfrm>
            <a:off x="4556707" y="2420126"/>
            <a:ext cx="3209386" cy="326961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17"/>
          <a:stretch/>
        </p:blipFill>
        <p:spPr>
          <a:xfrm>
            <a:off x="3327377" y="3092150"/>
            <a:ext cx="5668046" cy="288000"/>
          </a:xfrm>
          <a:prstGeom prst="rect">
            <a:avLst/>
          </a:prstGeom>
        </p:spPr>
      </p:pic>
      <p:pic>
        <p:nvPicPr>
          <p:cNvPr id="9" name="Grafik 8" descr="\documentclass[preview]{standalone}&#10;\usepackage{amsmath}&#10;\begin{document}&#10;&#10;\begin{align*}&#10;    \mathbf{W}^{\mathrm{out}} = (\mathbf{R}\mathbf{R}^{\mathrm{T}} + \epsilon\mathbf{I})^{-1}(\mathbf{D}\mathbf{R}^{\mathrm{T}})&#10;\end{align*}&#10;&#10;\end{document}" title="IguanaTex Bitmap Display"/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00" t="47690" r="30744"/>
          <a:stretch/>
        </p:blipFill>
        <p:spPr>
          <a:xfrm>
            <a:off x="4460838" y="4356480"/>
            <a:ext cx="3401123" cy="339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371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882771" y="3835706"/>
            <a:ext cx="4406463" cy="492443"/>
          </a:xfrm>
        </p:spPr>
        <p:txBody>
          <a:bodyPr/>
          <a:lstStyle/>
          <a:p>
            <a:r>
              <a:rPr lang="de-DE" dirty="0" smtClean="0"/>
              <a:t>Zeitreihenvorhersage</a:t>
            </a:r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2"/>
          </p:nvPr>
        </p:nvSpPr>
        <p:spPr>
          <a:xfrm>
            <a:off x="882770" y="4375609"/>
            <a:ext cx="1455911" cy="492443"/>
          </a:xfrm>
        </p:spPr>
        <p:txBody>
          <a:bodyPr/>
          <a:lstStyle/>
          <a:p>
            <a:r>
              <a:rPr lang="de-DE" dirty="0" smtClean="0"/>
              <a:t>Tutorial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3329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Zeitreihenvorhersage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Dieses Tutorial dient als praktische Einführung in die Zeitreihenvorhersage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Wir beschäftigen uns mit folgenden Themen: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Grundsätzliche Methodik bei der Analyse eines Datensatzes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Vorverarbeitung eines Datensatzes (Konvertierung von Datentypen, Beschreibung und Skalierung)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Optimierung verschiedener linearer und nicht-linearer Modelle für die Zeitreihenvorhersage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Design komplexerer Merkmale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Materialien für dieses Tutorial stehen auf </a:t>
            </a:r>
            <a:r>
              <a:rPr lang="de-DE" dirty="0" err="1" smtClean="0"/>
              <a:t>Github</a:t>
            </a:r>
            <a:r>
              <a:rPr lang="de-DE" dirty="0" smtClean="0"/>
              <a:t> zur Verfügung und dürfen gerne verwertet werden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99641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Zeitreihenvorhersage</a:t>
            </a:r>
            <a:br>
              <a:rPr lang="de-DE" dirty="0" smtClean="0"/>
            </a:br>
            <a:r>
              <a:rPr lang="de-DE" b="0" dirty="0" smtClean="0"/>
              <a:t>Datenanalyse und -konvertierung</a:t>
            </a:r>
            <a:endParaRPr lang="de-DE" b="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Der erste Schritt bei jeder Aufgabe ist eine Analyse der vorhandenen Daten: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Welche Daten haben wir in welcher Form?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Mit welchen Datentypen arbeiten wir?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Was wollen wir machen?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Nach der Definition der Aufgabenstellung kümmern wir uns um die Aufbereitung der Daten: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Konvertierung der Daten in ein lesbares Format (Zeitangaben, richtiges Zahlenformat)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Gibt es ungültige Daten? Dann verwerfen wir diese entweder, oder konvertieren sie systematisch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Anschließend visualisieren wir die Daten in geeigneter Form, beispielsweise als Zeitreihen, Histogramme, oder </a:t>
            </a:r>
            <a:r>
              <a:rPr lang="de-DE" dirty="0" err="1" smtClean="0"/>
              <a:t>Boxplots</a:t>
            </a:r>
            <a:r>
              <a:rPr lang="de-DE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Hilfreich ist es gelegentlich auch, die Statistiken des Datensatzes deskriptiv zu analysieren.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84264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882771" y="3835706"/>
            <a:ext cx="4304063" cy="492443"/>
          </a:xfrm>
        </p:spPr>
        <p:txBody>
          <a:bodyPr/>
          <a:lstStyle/>
          <a:p>
            <a:r>
              <a:rPr lang="de-DE" dirty="0" smtClean="0"/>
              <a:t>Reservoir Computing</a:t>
            </a:r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2"/>
          </p:nvPr>
        </p:nvSpPr>
        <p:spPr>
          <a:xfrm>
            <a:off x="882770" y="4375609"/>
            <a:ext cx="2122376" cy="492443"/>
          </a:xfrm>
        </p:spPr>
        <p:txBody>
          <a:bodyPr/>
          <a:lstStyle/>
          <a:p>
            <a:r>
              <a:rPr lang="de-DE" dirty="0" smtClean="0"/>
              <a:t>Einführung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576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Zeitreihenvorhersage</a:t>
            </a:r>
            <a:br>
              <a:rPr lang="de-DE" dirty="0"/>
            </a:br>
            <a:r>
              <a:rPr lang="de-DE" b="0" dirty="0"/>
              <a:t>Datenanalyse und -konvertierung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SMARD-Datensatz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/>
              <a:t>Realisierte Stromerzeugung ab dem 01.01.2015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Die rohen Zeitreihen lassen auf ein quasiperiodisches Verhalten </a:t>
            </a:r>
            <a:r>
              <a:rPr lang="de-DE" dirty="0" smtClean="0"/>
              <a:t>schließen</a:t>
            </a:r>
            <a:endParaRPr lang="de-DE" dirty="0"/>
          </a:p>
        </p:txBody>
      </p:sp>
      <p:pic>
        <p:nvPicPr>
          <p:cNvPr id="3" name="Inhaltsplatzhalter 2"/>
          <p:cNvPicPr>
            <a:picLocks noGrp="1" noChangeAspect="1"/>
          </p:cNvPicPr>
          <p:nvPr>
            <p:ph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450" y="1749551"/>
            <a:ext cx="5195888" cy="3824036"/>
          </a:xfrm>
        </p:spPr>
      </p:pic>
    </p:spTree>
    <p:extLst>
      <p:ext uri="{BB962C8B-B14F-4D97-AF65-F5344CB8AC3E}">
        <p14:creationId xmlns:p14="http://schemas.microsoft.com/office/powerpoint/2010/main" val="4126448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Zeitreihenvorhersage</a:t>
            </a:r>
            <a:br>
              <a:rPr lang="de-DE" dirty="0"/>
            </a:br>
            <a:r>
              <a:rPr lang="de-DE" b="0" dirty="0" smtClean="0"/>
              <a:t>Datenvorverarbeitung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SMARD-Datensatz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/>
              <a:t>Realisierte Stromerzeugung ab dem 01.01.2015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Die rohen Zeitreihen lassen auf ein quasiperiodisches Verhalten schließen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Es gibt große Unterschiede zwischen dem Pumpspeicher und den übrigen </a:t>
            </a:r>
            <a:r>
              <a:rPr lang="de-DE" dirty="0" smtClean="0"/>
              <a:t>Größen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Unterschiedliche Wertebereiche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Unterschiedliche Verteilungen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Passende Skalierung notwendig </a:t>
            </a:r>
            <a:r>
              <a:rPr lang="en-AE" dirty="0" smtClean="0"/>
              <a:t>–</a:t>
            </a:r>
            <a:r>
              <a:rPr lang="de-DE" dirty="0" smtClean="0"/>
              <a:t> DEMO</a:t>
            </a:r>
            <a:endParaRPr lang="de-DE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450" y="1740977"/>
            <a:ext cx="5195888" cy="3841184"/>
          </a:xfrm>
        </p:spPr>
      </p:pic>
    </p:spTree>
    <p:extLst>
      <p:ext uri="{BB962C8B-B14F-4D97-AF65-F5344CB8AC3E}">
        <p14:creationId xmlns:p14="http://schemas.microsoft.com/office/powerpoint/2010/main" val="12696354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Zeitreihenvorhersage</a:t>
            </a:r>
            <a:br>
              <a:rPr lang="de-DE" dirty="0"/>
            </a:br>
            <a:r>
              <a:rPr lang="de-DE" b="0" dirty="0"/>
              <a:t>Datenvorverarbeitung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SMARD-Datensatz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/>
              <a:t>Realisierte Stromerzeugung ab dem 01.01.2015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Die rohen Zeitreihen lassen auf ein quasiperiodisches Verhalten schließen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Es gibt große Unterschiede zwischen dem Pumpspeicher und den übrigen </a:t>
            </a:r>
            <a:r>
              <a:rPr lang="de-DE" dirty="0" smtClean="0"/>
              <a:t>Größen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Unterschiedliche Wertebereiche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Unterschiedliche Verteilungen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/>
              <a:t>Passende Skalierung notwendig </a:t>
            </a:r>
            <a:r>
              <a:rPr lang="en-AE" dirty="0"/>
              <a:t>–</a:t>
            </a:r>
            <a:r>
              <a:rPr lang="de-DE" dirty="0"/>
              <a:t> DEMO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Nach der Skalierung deutlich günstigere Verteilungen</a:t>
            </a:r>
            <a:endParaRPr lang="de-DE" dirty="0"/>
          </a:p>
        </p:txBody>
      </p:sp>
      <p:pic>
        <p:nvPicPr>
          <p:cNvPr id="10" name="Inhaltsplatzhalter 9"/>
          <p:cNvPicPr>
            <a:picLocks noGrp="1" noChangeAspect="1"/>
          </p:cNvPicPr>
          <p:nvPr>
            <p:ph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450" y="1749551"/>
            <a:ext cx="5195888" cy="3824036"/>
          </a:xfrm>
        </p:spPr>
      </p:pic>
    </p:spTree>
    <p:extLst>
      <p:ext uri="{BB962C8B-B14F-4D97-AF65-F5344CB8AC3E}">
        <p14:creationId xmlns:p14="http://schemas.microsoft.com/office/powerpoint/2010/main" val="29153891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Zeitreihenvorhersage</a:t>
            </a:r>
            <a:br>
              <a:rPr lang="de-DE" dirty="0"/>
            </a:br>
            <a:r>
              <a:rPr lang="de-DE" b="0" dirty="0" smtClean="0"/>
              <a:t>Optimierung von Modellen zur Vorhersage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Der Datensatz ist analysiert und eine angemessene Methode zur Vorverarbeitung wurde gefunden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Das weitere Ziel ist die Vorhersage der gesamten </a:t>
            </a:r>
            <a:r>
              <a:rPr lang="de-DE" dirty="0" err="1" smtClean="0"/>
              <a:t>Netzlast</a:t>
            </a:r>
            <a:r>
              <a:rPr lang="de-DE" dirty="0" smtClean="0"/>
              <a:t> in der nächsten Stunde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Verschiedene Optionen: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Vorhersage auf Basis eines oder mehrerer Merkmale (</a:t>
            </a:r>
            <a:r>
              <a:rPr lang="de-DE" dirty="0" err="1" smtClean="0"/>
              <a:t>Netzlast</a:t>
            </a:r>
            <a:r>
              <a:rPr lang="de-DE" dirty="0" smtClean="0"/>
              <a:t> oder auch Residuallast und Pumpspeicher)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Vorhersage auf Basis eines oder mehrerer Zeitschritte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Vorhersage auf Basis linearer oder nichtlinearer Modelle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In jedem Fall muss man zunächst eine Basislinie festlegen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Komplexere Modelle sollten diese Basislinie übertreffen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Die Frage nach der Basislinie kommt häufig!</a:t>
            </a:r>
          </a:p>
        </p:txBody>
      </p:sp>
    </p:spTree>
    <p:extLst>
      <p:ext uri="{BB962C8B-B14F-4D97-AF65-F5344CB8AC3E}">
        <p14:creationId xmlns:p14="http://schemas.microsoft.com/office/powerpoint/2010/main" val="15117939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Zeitreihenvorhersage</a:t>
            </a:r>
            <a:br>
              <a:rPr lang="de-DE" dirty="0"/>
            </a:br>
            <a:r>
              <a:rPr lang="de-DE" b="0" dirty="0" smtClean="0"/>
              <a:t>Naives Basismodell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Dies kann ein untrainiertes Modell sein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Wir haben eine quasiperiodische Zeitreihe: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Die aktuelle Eingabe kann vorhergesagt werden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„Kopieren“ der Eingabe zur Ausgabe</a:t>
            </a:r>
            <a:endParaRPr lang="de-DE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786" y="1624040"/>
            <a:ext cx="5541275" cy="407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8303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Zeitreihenvorhersage</a:t>
            </a:r>
            <a:br>
              <a:rPr lang="de-DE" dirty="0"/>
            </a:br>
            <a:r>
              <a:rPr lang="de-DE" b="0" dirty="0" smtClean="0"/>
              <a:t>Naives Basismodell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Dies kann ein untrainiertes Modell sein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Wir haben eine quasiperiodische Zeitreihe: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Die aktuelle Eingabe kann vorhergesagt werden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„Kopieren“ der Eingabe zur Ausgabe</a:t>
            </a:r>
            <a:endParaRPr lang="de-DE" dirty="0"/>
          </a:p>
        </p:txBody>
      </p:sp>
      <p:graphicFrame>
        <p:nvGraphicFramePr>
          <p:cNvPr id="8" name="Tabel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7580375"/>
              </p:ext>
            </p:extLst>
          </p:nvPr>
        </p:nvGraphicFramePr>
        <p:xfrm>
          <a:off x="874711" y="5079114"/>
          <a:ext cx="519588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7944">
                  <a:extLst>
                    <a:ext uri="{9D8B030D-6E8A-4147-A177-3AD203B41FA5}">
                      <a16:colId xmlns:a16="http://schemas.microsoft.com/office/drawing/2014/main" val="1949594883"/>
                    </a:ext>
                  </a:extLst>
                </a:gridCol>
                <a:gridCol w="2597944">
                  <a:extLst>
                    <a:ext uri="{9D8B030D-6E8A-4147-A177-3AD203B41FA5}">
                      <a16:colId xmlns:a16="http://schemas.microsoft.com/office/drawing/2014/main" val="12384081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MSE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Korrelation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4919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E" dirty="0" smtClean="0"/>
                        <a:t>342181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0,9310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596086"/>
                  </a:ext>
                </a:extLst>
              </a:tr>
            </a:tbl>
          </a:graphicData>
        </a:graphic>
      </p:graphicFrame>
      <p:sp>
        <p:nvSpPr>
          <p:cNvPr id="11" name="Bildplatzhalter 10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0" name="Grafik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786" y="1624040"/>
            <a:ext cx="5541275" cy="407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5265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Zeitreihenvorhersage</a:t>
            </a:r>
            <a:br>
              <a:rPr lang="de-DE" dirty="0"/>
            </a:br>
            <a:r>
              <a:rPr lang="de-DE" b="0" dirty="0" smtClean="0"/>
              <a:t>Lineare Regression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Hier ist das Ziel, eine lineare Abbildung zwischen der Eingabe und der Zielausgabe zu finden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Die Berechnung der Ausgabe ist nur von der aktuellen Eingabe abhängig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In diesem Falle gibt es nur eine Eingabe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Die Eingabe wird höchstwahrscheinlich „kopiert“</a:t>
            </a:r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1641" y="1628612"/>
            <a:ext cx="5559563" cy="4069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177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Zeitreihenvorhersage</a:t>
            </a:r>
            <a:br>
              <a:rPr lang="de-DE" dirty="0"/>
            </a:br>
            <a:r>
              <a:rPr lang="de-DE" b="0" dirty="0"/>
              <a:t>Lineare Regression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Hier ist das Ziel, eine lineare Abbildung zwischen der Eingabe und der Zielausgabe zu finden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Die Berechnung der Ausgabe ist nur von der aktuellen Eingabe abhängig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/>
              <a:t>In diesem Falle gibt es nur eine Eingabe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/>
              <a:t>Die Eingabe wird höchstwahrscheinlich „kopiert</a:t>
            </a:r>
            <a:r>
              <a:rPr lang="de-DE" dirty="0" smtClean="0"/>
              <a:t>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3179840"/>
              </p:ext>
            </p:extLst>
          </p:nvPr>
        </p:nvGraphicFramePr>
        <p:xfrm>
          <a:off x="874711" y="4716779"/>
          <a:ext cx="519588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7944">
                  <a:extLst>
                    <a:ext uri="{9D8B030D-6E8A-4147-A177-3AD203B41FA5}">
                      <a16:colId xmlns:a16="http://schemas.microsoft.com/office/drawing/2014/main" val="1949594883"/>
                    </a:ext>
                  </a:extLst>
                </a:gridCol>
                <a:gridCol w="2597944">
                  <a:extLst>
                    <a:ext uri="{9D8B030D-6E8A-4147-A177-3AD203B41FA5}">
                      <a16:colId xmlns:a16="http://schemas.microsoft.com/office/drawing/2014/main" val="12384081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MSE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Korrelation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4919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E" dirty="0" smtClean="0"/>
                        <a:t>341806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0,9316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596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E" dirty="0" smtClean="0"/>
                        <a:t>337162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E" dirty="0" smtClean="0"/>
                        <a:t>0,9320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9550548"/>
                  </a:ext>
                </a:extLst>
              </a:tr>
            </a:tbl>
          </a:graphicData>
        </a:graphic>
      </p:graphicFrame>
      <p:pic>
        <p:nvPicPr>
          <p:cNvPr id="9" name="Grafik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786" y="1624040"/>
            <a:ext cx="5541275" cy="4078232"/>
          </a:xfrm>
          <a:prstGeom prst="rect">
            <a:avLst/>
          </a:prstGeom>
        </p:spPr>
      </p:pic>
      <p:sp>
        <p:nvSpPr>
          <p:cNvPr id="5" name="Bildplatzhalter 4"/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29573754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Zeitreihenvorhersage</a:t>
            </a:r>
            <a:br>
              <a:rPr lang="de-DE" dirty="0"/>
            </a:br>
            <a:r>
              <a:rPr lang="de-DE" b="0" dirty="0"/>
              <a:t>Lineare Regression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Hier ist das Ziel, eine lineare Abbildung zwischen der Eingabe und der Zielausgabe zu finden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Die Berechnung der Ausgabe ist nur von der aktuellen Eingabe abhängig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/>
              <a:t>In diesem Falle gibt es nur eine Eingabe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/>
              <a:t>Die Eingabe wird höchstwahrscheinlich „kopiert</a:t>
            </a:r>
            <a:r>
              <a:rPr lang="de-DE" dirty="0" smtClean="0"/>
              <a:t>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Dasselbe ist auch bei einem mehrschichtigen </a:t>
            </a:r>
            <a:r>
              <a:rPr lang="de-DE" dirty="0" err="1"/>
              <a:t>Perzeptron</a:t>
            </a:r>
            <a:r>
              <a:rPr lang="de-DE" dirty="0"/>
              <a:t> zu erwarten</a:t>
            </a:r>
            <a:r>
              <a:rPr lang="de-DE" dirty="0" smtClean="0"/>
              <a:t>!</a:t>
            </a:r>
            <a:endParaRPr lang="de-DE" dirty="0"/>
          </a:p>
        </p:txBody>
      </p:sp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3179840"/>
              </p:ext>
            </p:extLst>
          </p:nvPr>
        </p:nvGraphicFramePr>
        <p:xfrm>
          <a:off x="874711" y="4716779"/>
          <a:ext cx="519588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7944">
                  <a:extLst>
                    <a:ext uri="{9D8B030D-6E8A-4147-A177-3AD203B41FA5}">
                      <a16:colId xmlns:a16="http://schemas.microsoft.com/office/drawing/2014/main" val="1949594883"/>
                    </a:ext>
                  </a:extLst>
                </a:gridCol>
                <a:gridCol w="2597944">
                  <a:extLst>
                    <a:ext uri="{9D8B030D-6E8A-4147-A177-3AD203B41FA5}">
                      <a16:colId xmlns:a16="http://schemas.microsoft.com/office/drawing/2014/main" val="12384081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MSE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Korrelation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4919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E" dirty="0" smtClean="0"/>
                        <a:t>341806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0,9316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596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E" dirty="0" smtClean="0"/>
                        <a:t>337162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E" dirty="0" smtClean="0"/>
                        <a:t>0,9320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9550548"/>
                  </a:ext>
                </a:extLst>
              </a:tr>
            </a:tbl>
          </a:graphicData>
        </a:graphic>
      </p:graphicFrame>
      <p:pic>
        <p:nvPicPr>
          <p:cNvPr id="9" name="Grafik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786" y="1624040"/>
            <a:ext cx="5541275" cy="4078232"/>
          </a:xfrm>
          <a:prstGeom prst="rect">
            <a:avLst/>
          </a:prstGeom>
        </p:spPr>
      </p:pic>
      <p:sp>
        <p:nvSpPr>
          <p:cNvPr id="5" name="Bildplatzhalter 4"/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31476973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Zeitreihenvorhersage</a:t>
            </a:r>
            <a:br>
              <a:rPr lang="de-DE" dirty="0"/>
            </a:br>
            <a:r>
              <a:rPr lang="de-DE" b="0" dirty="0" smtClean="0"/>
              <a:t>Echo State Network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Wir können nun ein Echo State Network an dieselbe Stelle setzen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Die Berechnung der Ausgabe ist </a:t>
            </a:r>
            <a:r>
              <a:rPr lang="de-DE" dirty="0" smtClean="0"/>
              <a:t>nun von </a:t>
            </a:r>
            <a:r>
              <a:rPr lang="de-DE" dirty="0"/>
              <a:t>der aktuellen </a:t>
            </a:r>
            <a:r>
              <a:rPr lang="de-DE" dirty="0" smtClean="0"/>
              <a:t>Eingabe und dem letzten verdeckten Zustand </a:t>
            </a:r>
            <a:r>
              <a:rPr lang="de-DE" dirty="0"/>
              <a:t>abhängig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Intrinsisch gehen damit alle früheren Zustände in die Berechnung der aktuellen Ausgabe ein</a:t>
            </a:r>
            <a:endParaRPr lang="de-DE" dirty="0"/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Dies könnte eine mögliche Lösung sein</a:t>
            </a:r>
            <a:endParaRPr lang="de-DE" dirty="0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37422742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de-DE" dirty="0"/>
          </a:p>
        </p:txBody>
      </p:sp>
      <p:grpSp>
        <p:nvGrpSpPr>
          <p:cNvPr id="24" name="Gruppieren 23"/>
          <p:cNvGrpSpPr/>
          <p:nvPr/>
        </p:nvGrpSpPr>
        <p:grpSpPr>
          <a:xfrm>
            <a:off x="3513666" y="1684867"/>
            <a:ext cx="5164669" cy="3488267"/>
            <a:chOff x="1890887" y="1320800"/>
            <a:chExt cx="5164669" cy="3488267"/>
          </a:xfrm>
        </p:grpSpPr>
        <p:pic>
          <p:nvPicPr>
            <p:cNvPr id="14" name="Picture 5" descr="A picture containing text, window&#10;&#10;Description automatically generated">
              <a:extLst>
                <a:ext uri="{FF2B5EF4-FFF2-40B4-BE49-F238E27FC236}">
                  <a16:creationId xmlns:a16="http://schemas.microsoft.com/office/drawing/2014/main" id="{B25BE14B-9D2E-44E4-8ECD-9CAB994AE7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062" t="24912" r="34382" b="35911"/>
            <a:stretch/>
          </p:blipFill>
          <p:spPr>
            <a:xfrm>
              <a:off x="1890887" y="1563512"/>
              <a:ext cx="5164669" cy="3201020"/>
            </a:xfrm>
            <a:prstGeom prst="rect">
              <a:avLst/>
            </a:prstGeom>
          </p:spPr>
        </p:pic>
        <p:cxnSp>
          <p:nvCxnSpPr>
            <p:cNvPr id="15" name="Straight Connector 8">
              <a:extLst>
                <a:ext uri="{FF2B5EF4-FFF2-40B4-BE49-F238E27FC236}">
                  <a16:creationId xmlns:a16="http://schemas.microsoft.com/office/drawing/2014/main" id="{6F3C493B-DEDC-4DBB-B9DE-63F0FFD6337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793068" y="1320800"/>
              <a:ext cx="1371599" cy="3488267"/>
            </a:xfrm>
            <a:prstGeom prst="line">
              <a:avLst/>
            </a:prstGeom>
            <a:ln>
              <a:prstDash val="sysDash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Box 25">
              <a:extLst>
                <a:ext uri="{FF2B5EF4-FFF2-40B4-BE49-F238E27FC236}">
                  <a16:creationId xmlns:a16="http://schemas.microsoft.com/office/drawing/2014/main" id="{FC983E01-54F9-4488-ACFC-F8470233E115}"/>
                </a:ext>
              </a:extLst>
            </p:cNvPr>
            <p:cNvSpPr txBox="1"/>
            <p:nvPr/>
          </p:nvSpPr>
          <p:spPr>
            <a:xfrm rot="20350094">
              <a:off x="4755277" y="3567578"/>
              <a:ext cx="8980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ABC81F"/>
                  </a:solidFill>
                </a:rPr>
                <a:t>Green</a:t>
              </a:r>
            </a:p>
          </p:txBody>
        </p:sp>
        <p:sp>
          <p:nvSpPr>
            <p:cNvPr id="17" name="TextBox 26">
              <a:extLst>
                <a:ext uri="{FF2B5EF4-FFF2-40B4-BE49-F238E27FC236}">
                  <a16:creationId xmlns:a16="http://schemas.microsoft.com/office/drawing/2014/main" id="{8BFA5748-653A-4FEB-9AC0-04977A180BBE}"/>
                </a:ext>
              </a:extLst>
            </p:cNvPr>
            <p:cNvSpPr txBox="1"/>
            <p:nvPr/>
          </p:nvSpPr>
          <p:spPr>
            <a:xfrm rot="20435271">
              <a:off x="3836437" y="3966866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A01E26"/>
                  </a:solidFill>
                </a:rPr>
                <a:t>Red</a:t>
              </a:r>
            </a:p>
          </p:txBody>
        </p:sp>
        <p:cxnSp>
          <p:nvCxnSpPr>
            <p:cNvPr id="18" name="Straight Arrow Connector 28">
              <a:extLst>
                <a:ext uri="{FF2B5EF4-FFF2-40B4-BE49-F238E27FC236}">
                  <a16:creationId xmlns:a16="http://schemas.microsoft.com/office/drawing/2014/main" id="{CAB50655-4B96-4DFC-85FD-3C4F077E0197}"/>
                </a:ext>
              </a:extLst>
            </p:cNvPr>
            <p:cNvCxnSpPr/>
            <p:nvPr/>
          </p:nvCxnSpPr>
          <p:spPr>
            <a:xfrm flipH="1">
              <a:off x="3666614" y="3762579"/>
              <a:ext cx="1049865" cy="378178"/>
            </a:xfrm>
            <a:prstGeom prst="straightConnector1">
              <a:avLst/>
            </a:prstGeom>
            <a:ln>
              <a:solidFill>
                <a:srgbClr val="A01E26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29">
              <a:extLst>
                <a:ext uri="{FF2B5EF4-FFF2-40B4-BE49-F238E27FC236}">
                  <a16:creationId xmlns:a16="http://schemas.microsoft.com/office/drawing/2014/main" id="{D32F10EA-EAF2-4ECA-A03D-1D846581AA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55991" y="3415311"/>
              <a:ext cx="933609" cy="333112"/>
            </a:xfrm>
            <a:prstGeom prst="straightConnector1">
              <a:avLst/>
            </a:prstGeom>
            <a:ln>
              <a:solidFill>
                <a:srgbClr val="ABC81F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Multiplication Sign 31">
              <a:extLst>
                <a:ext uri="{FF2B5EF4-FFF2-40B4-BE49-F238E27FC236}">
                  <a16:creationId xmlns:a16="http://schemas.microsoft.com/office/drawing/2014/main" id="{6CD62CC7-3DDA-4BBD-8448-F2429D4F1390}"/>
                </a:ext>
              </a:extLst>
            </p:cNvPr>
            <p:cNvSpPr/>
            <p:nvPr/>
          </p:nvSpPr>
          <p:spPr>
            <a:xfrm>
              <a:off x="4419600" y="2609902"/>
              <a:ext cx="254000" cy="378178"/>
            </a:xfrm>
            <a:prstGeom prst="mathMultiply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Multiplication Sign 32">
              <a:extLst>
                <a:ext uri="{FF2B5EF4-FFF2-40B4-BE49-F238E27FC236}">
                  <a16:creationId xmlns:a16="http://schemas.microsoft.com/office/drawing/2014/main" id="{2F76F648-D010-44B5-BDB0-4DC7CFFF8B07}"/>
                </a:ext>
              </a:extLst>
            </p:cNvPr>
            <p:cNvSpPr/>
            <p:nvPr/>
          </p:nvSpPr>
          <p:spPr>
            <a:xfrm>
              <a:off x="4049177" y="2963865"/>
              <a:ext cx="284738" cy="378178"/>
            </a:xfrm>
            <a:prstGeom prst="mathMultiply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33">
              <a:extLst>
                <a:ext uri="{FF2B5EF4-FFF2-40B4-BE49-F238E27FC236}">
                  <a16:creationId xmlns:a16="http://schemas.microsoft.com/office/drawing/2014/main" id="{028BFCE0-65D0-4ACA-AEFF-E3C578F7D838}"/>
                </a:ext>
              </a:extLst>
            </p:cNvPr>
            <p:cNvSpPr txBox="1"/>
            <p:nvPr/>
          </p:nvSpPr>
          <p:spPr>
            <a:xfrm>
              <a:off x="5377106" y="1925419"/>
              <a:ext cx="151020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FFF00"/>
                  </a:solidFill>
                </a:rPr>
                <a:t>Accuracy</a:t>
              </a:r>
            </a:p>
            <a:p>
              <a:pPr algn="ctr"/>
              <a:r>
                <a:rPr lang="en-US" sz="2000" b="1" dirty="0">
                  <a:solidFill>
                    <a:srgbClr val="FFFF00"/>
                  </a:solidFill>
                </a:rPr>
                <a:t>75%</a:t>
              </a:r>
            </a:p>
          </p:txBody>
        </p:sp>
      </p:grpSp>
      <p:sp>
        <p:nvSpPr>
          <p:cNvPr id="23" name="Textfeld 22"/>
          <p:cNvSpPr txBox="1"/>
          <p:nvPr/>
        </p:nvSpPr>
        <p:spPr>
          <a:xfrm>
            <a:off x="869509" y="5829300"/>
            <a:ext cx="108505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3"/>
              </a:rPr>
              <a:t>https://acee.princeton.edu/events/summer-seminar-series-azarakhsh-jalalvand</a:t>
            </a:r>
            <a:r>
              <a:rPr lang="de-DE" sz="1000" dirty="0" smtClean="0">
                <a:hlinkClick r:id="rId3"/>
              </a:rPr>
              <a:t>/</a:t>
            </a:r>
            <a:r>
              <a:rPr lang="de-DE" sz="1000" dirty="0" smtClean="0"/>
              <a:t> 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363049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Zeitreihenvorhersage</a:t>
            </a:r>
            <a:br>
              <a:rPr lang="de-DE" dirty="0"/>
            </a:br>
            <a:r>
              <a:rPr lang="de-DE" b="0" dirty="0" smtClean="0"/>
              <a:t>Echo State Network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Wir können nun ein Echo State Network an dieselbe Stelle setzen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Die Berechnung der Ausgabe ist </a:t>
            </a:r>
            <a:r>
              <a:rPr lang="de-DE" dirty="0" smtClean="0"/>
              <a:t>nun von </a:t>
            </a:r>
            <a:r>
              <a:rPr lang="de-DE" dirty="0"/>
              <a:t>der aktuellen </a:t>
            </a:r>
            <a:r>
              <a:rPr lang="de-DE" dirty="0" smtClean="0"/>
              <a:t>Eingabe und dem letzten verdeckten Zustand </a:t>
            </a:r>
            <a:r>
              <a:rPr lang="de-DE" dirty="0"/>
              <a:t>abhängig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Intrinsisch gehen damit alle früheren Zustände in die Berechnung der aktuellen Ausgabe ein</a:t>
            </a:r>
            <a:endParaRPr lang="de-DE" dirty="0"/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Dies könnte eine mögliche Lösung sein</a:t>
            </a:r>
            <a:endParaRPr lang="de-DE" dirty="0"/>
          </a:p>
        </p:txBody>
      </p:sp>
      <p:graphicFrame>
        <p:nvGraphicFramePr>
          <p:cNvPr id="8" name="Tabel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9840581"/>
              </p:ext>
            </p:extLst>
          </p:nvPr>
        </p:nvGraphicFramePr>
        <p:xfrm>
          <a:off x="874711" y="4358640"/>
          <a:ext cx="519588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7944">
                  <a:extLst>
                    <a:ext uri="{9D8B030D-6E8A-4147-A177-3AD203B41FA5}">
                      <a16:colId xmlns:a16="http://schemas.microsoft.com/office/drawing/2014/main" val="1949594883"/>
                    </a:ext>
                  </a:extLst>
                </a:gridCol>
                <a:gridCol w="2597944">
                  <a:extLst>
                    <a:ext uri="{9D8B030D-6E8A-4147-A177-3AD203B41FA5}">
                      <a16:colId xmlns:a16="http://schemas.microsoft.com/office/drawing/2014/main" val="12384081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MSE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Korrelation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4919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E" dirty="0" smtClean="0"/>
                        <a:t>341806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0,9316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596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E" dirty="0" smtClean="0"/>
                        <a:t>336821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E" dirty="0" smtClean="0"/>
                        <a:t>0,9326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95505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AE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99211</a:t>
                      </a:r>
                      <a:endParaRPr lang="de-DE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E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0,98</a:t>
                      </a:r>
                      <a:endParaRPr lang="de-DE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928479"/>
                  </a:ext>
                </a:extLst>
              </a:tr>
            </a:tbl>
          </a:graphicData>
        </a:graphic>
      </p:graphicFrame>
      <p:sp>
        <p:nvSpPr>
          <p:cNvPr id="5" name="Bildplatzhalter 4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0" name="Grafik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786" y="1624040"/>
            <a:ext cx="5541275" cy="407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8445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Zeitreihenvorhersage</a:t>
            </a:r>
            <a:br>
              <a:rPr lang="de-DE" dirty="0"/>
            </a:br>
            <a:r>
              <a:rPr lang="de-DE" b="0" dirty="0" smtClean="0"/>
              <a:t>Komplexere Merkmalsextraktion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 smtClean="0"/>
              <a:t>Heterogeneous</a:t>
            </a:r>
            <a:r>
              <a:rPr lang="de-DE" dirty="0" smtClean="0"/>
              <a:t> Auto-Regressive Features: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Ein Set aus verschiedenen Merkmalen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Originale Zeitreihe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Gefilterte Zeitreihen (gleitender Mittelwert über fünf bzw. 22 Zeitschritte hinweg)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Dieses Feature-Set hat Vorteile: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Durch die Filterung können Langzeit-Trends in Zeitreihen berücksichtigt werden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Wir erhalten mehrere </a:t>
            </a:r>
            <a:r>
              <a:rPr lang="de-DE" dirty="0" err="1" smtClean="0"/>
              <a:t>unkorrelierte</a:t>
            </a:r>
            <a:r>
              <a:rPr lang="de-DE" dirty="0" smtClean="0"/>
              <a:t> Features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874714" y="5952410"/>
            <a:ext cx="105806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Corsi</a:t>
            </a:r>
            <a:r>
              <a:rPr lang="en-US" sz="1000" dirty="0"/>
              <a:t>, </a:t>
            </a:r>
            <a:r>
              <a:rPr lang="en-US" sz="1000" dirty="0" err="1"/>
              <a:t>Fulvio</a:t>
            </a:r>
            <a:r>
              <a:rPr lang="en-US" sz="1000" dirty="0"/>
              <a:t>. "A simple approximate long-memory model of realized volatility." </a:t>
            </a:r>
            <a:r>
              <a:rPr lang="en-US" sz="1000" i="1" dirty="0"/>
              <a:t>Journal of Financial Econometrics</a:t>
            </a:r>
            <a:r>
              <a:rPr lang="en-US" sz="1000" dirty="0"/>
              <a:t> 7.2 (2009): 174-196</a:t>
            </a:r>
            <a:r>
              <a:rPr lang="en-US" sz="1000" dirty="0" smtClean="0"/>
              <a:t>.</a:t>
            </a:r>
            <a:endParaRPr lang="en-US" sz="1000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553" y="1621055"/>
            <a:ext cx="5532131" cy="407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5820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Zeitreihenvorhersage</a:t>
            </a:r>
            <a:br>
              <a:rPr lang="de-DE" dirty="0"/>
            </a:br>
            <a:r>
              <a:rPr lang="de-DE" b="0" dirty="0"/>
              <a:t>Komplexere Merkmalsextraktion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Wir können neben der vorherzusagenden Zeitreihe alle in einem Datensatz zur Verfügung stehenden Zeitreihen (Residuallast, Pumpspeicher, Zeitstempel) nutzen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Jedes Merkmal muss immer richtig verarbeitet werden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Nicht alle Merkmale sind für jedes Modell geeignet </a:t>
            </a:r>
            <a:r>
              <a:rPr lang="en-AE" dirty="0" smtClean="0"/>
              <a:t>–</a:t>
            </a:r>
            <a:r>
              <a:rPr lang="de-DE" dirty="0" smtClean="0"/>
              <a:t> Feature-Engineering zwingend notwendig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Wir können auch die vorherzusagende Zeitreihe analysieren, beispielsweise eine FOURIER-Analyse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Gibt es Perioden im Datensatz?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Können wir unsere Merkmale so vorverarbeiten, dass Perioden berücksichtigt werden?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240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Zusammenfassung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Was sollten Sie heute gelernt haben: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Die scheinbar einfache Zeitreihenvorhersage ist durchaus ein komplexes Gebiet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Eine gezielte Datenanalyse ist sehr wichtig für die Leistungsfähigkeit von Modellen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Eine geeignete Vorverarbeitung (Merkmalsextraktion) von Datensätzen erleichtert die Arbeit verschiedener Modelle signifikant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Für jede Aufgabe muss ein geeignetes Modell ausgewählt </a:t>
            </a:r>
            <a:r>
              <a:rPr lang="de-DE" dirty="0" smtClean="0"/>
              <a:t>werden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Lineare bzw. </a:t>
            </a:r>
            <a:r>
              <a:rPr lang="de-DE" dirty="0" smtClean="0"/>
              <a:t>kontextfreie </a:t>
            </a:r>
            <a:r>
              <a:rPr lang="de-DE" dirty="0" smtClean="0"/>
              <a:t>Modelle in Kombination mit geeigneten Merkmalen sind mächtig: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Die Leistungsfähigkeit eines MLPs kann an ein RNN heranreichen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de-DE" dirty="0" smtClean="0"/>
              <a:t>Voraussetzung ist häufig, dass in den Merkmalen der zeitliche Kontext modelliert wird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5639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Zusammenfassung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2" indent="0">
              <a:buNone/>
            </a:pPr>
            <a:endParaRPr lang="de-DE" dirty="0"/>
          </a:p>
        </p:txBody>
      </p:sp>
      <p:graphicFrame>
        <p:nvGraphicFramePr>
          <p:cNvPr id="7" name="Inhaltsplatzhalt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75243"/>
              </p:ext>
            </p:extLst>
          </p:nvPr>
        </p:nvGraphicFramePr>
        <p:xfrm>
          <a:off x="874713" y="1484314"/>
          <a:ext cx="10580689" cy="43752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9409">
                  <a:extLst>
                    <a:ext uri="{9D8B030D-6E8A-4147-A177-3AD203B41FA5}">
                      <a16:colId xmlns:a16="http://schemas.microsoft.com/office/drawing/2014/main" val="3138926112"/>
                    </a:ext>
                  </a:extLst>
                </a:gridCol>
                <a:gridCol w="2035320">
                  <a:extLst>
                    <a:ext uri="{9D8B030D-6E8A-4147-A177-3AD203B41FA5}">
                      <a16:colId xmlns:a16="http://schemas.microsoft.com/office/drawing/2014/main" val="609774002"/>
                    </a:ext>
                  </a:extLst>
                </a:gridCol>
                <a:gridCol w="2035320">
                  <a:extLst>
                    <a:ext uri="{9D8B030D-6E8A-4147-A177-3AD203B41FA5}">
                      <a16:colId xmlns:a16="http://schemas.microsoft.com/office/drawing/2014/main" val="1185437655"/>
                    </a:ext>
                  </a:extLst>
                </a:gridCol>
                <a:gridCol w="2035320">
                  <a:extLst>
                    <a:ext uri="{9D8B030D-6E8A-4147-A177-3AD203B41FA5}">
                      <a16:colId xmlns:a16="http://schemas.microsoft.com/office/drawing/2014/main" val="725726941"/>
                    </a:ext>
                  </a:extLst>
                </a:gridCol>
                <a:gridCol w="2035320">
                  <a:extLst>
                    <a:ext uri="{9D8B030D-6E8A-4147-A177-3AD203B41FA5}">
                      <a16:colId xmlns:a16="http://schemas.microsoft.com/office/drawing/2014/main" val="3384647176"/>
                    </a:ext>
                  </a:extLst>
                </a:gridCol>
              </a:tblGrid>
              <a:tr h="622527">
                <a:tc>
                  <a:txBody>
                    <a:bodyPr/>
                    <a:lstStyle/>
                    <a:p>
                      <a:r>
                        <a:rPr lang="de-DE" dirty="0" smtClean="0"/>
                        <a:t>Modell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MSE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Korrelation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Trainingszeit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Inferenzzeit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2557438"/>
                  </a:ext>
                </a:extLst>
              </a:tr>
              <a:tr h="622527"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Basis</a:t>
                      </a:r>
                      <a:endParaRPr lang="de-DE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E" sz="1800" dirty="0" smtClean="0"/>
                        <a:t>341806</a:t>
                      </a:r>
                      <a:endParaRPr lang="de-DE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800" dirty="0" smtClean="0"/>
                        <a:t>0,9316</a:t>
                      </a:r>
                      <a:endParaRPr lang="de-DE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800" dirty="0" smtClean="0"/>
                        <a:t>- </a:t>
                      </a:r>
                      <a:endParaRPr lang="de-DE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800" dirty="0" smtClean="0"/>
                        <a:t>- 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6547445"/>
                  </a:ext>
                </a:extLst>
              </a:tr>
              <a:tr h="622527"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Lineare Regression (LR)</a:t>
                      </a:r>
                      <a:endParaRPr lang="de-DE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E" dirty="0" smtClean="0"/>
                        <a:t>341806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 smtClean="0"/>
                        <a:t>0,9316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E" sz="1800" dirty="0" smtClean="0"/>
                        <a:t>0,006s</a:t>
                      </a:r>
                      <a:endParaRPr lang="de-DE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E" sz="1800" dirty="0" smtClean="0"/>
                        <a:t>0.002s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2860782"/>
                  </a:ext>
                </a:extLst>
              </a:tr>
              <a:tr h="622527"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MLP</a:t>
                      </a:r>
                      <a:endParaRPr lang="de-DE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E" dirty="0" smtClean="0"/>
                        <a:t>336821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E" dirty="0" smtClean="0"/>
                        <a:t>0,9326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E" sz="1800" dirty="0" smtClean="0"/>
                        <a:t>0,857s</a:t>
                      </a:r>
                      <a:endParaRPr lang="de-DE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E" sz="1800" dirty="0" smtClean="0"/>
                        <a:t>0,003s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1658712"/>
                  </a:ext>
                </a:extLst>
              </a:tr>
              <a:tr h="622527"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ESN</a:t>
                      </a:r>
                      <a:endParaRPr lang="de-DE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E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99211</a:t>
                      </a:r>
                      <a:endParaRPr lang="de-DE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E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0,98</a:t>
                      </a:r>
                      <a:endParaRPr lang="de-DE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E" sz="1800" dirty="0" smtClean="0"/>
                        <a:t>1,195s</a:t>
                      </a:r>
                      <a:endParaRPr lang="de-DE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E" sz="1800" dirty="0" smtClean="0"/>
                        <a:t>0,119s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1446673"/>
                  </a:ext>
                </a:extLst>
              </a:tr>
              <a:tr h="622527"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HAR-LR</a:t>
                      </a:r>
                      <a:endParaRPr lang="de-DE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26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E" dirty="0" smtClean="0"/>
                        <a:t>151334</a:t>
                      </a:r>
                      <a:endParaRPr lang="de-D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dirty="0" smtClean="0"/>
                        <a:t>0,</a:t>
                      </a:r>
                      <a:r>
                        <a:rPr lang="en-AE" dirty="0" smtClean="0"/>
                        <a:t>9695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E" dirty="0" smtClean="0"/>
                        <a:t>0,03s</a:t>
                      </a:r>
                      <a:endParaRPr lang="de-DE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800" dirty="0" smtClean="0"/>
                        <a:t>0,01s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6515100"/>
                  </a:ext>
                </a:extLst>
              </a:tr>
              <a:tr h="622527">
                <a:tc>
                  <a:txBody>
                    <a:bodyPr/>
                    <a:lstStyle/>
                    <a:p>
                      <a:r>
                        <a:rPr lang="de-DE" sz="1800" dirty="0" smtClean="0"/>
                        <a:t>HAR-MLP</a:t>
                      </a:r>
                      <a:endParaRPr lang="de-DE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E" sz="1800" dirty="0" smtClean="0"/>
                        <a:t>112004</a:t>
                      </a:r>
                      <a:endParaRPr lang="de-DE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E" sz="1800" smtClean="0"/>
                        <a:t>0, 9774</a:t>
                      </a:r>
                      <a:endParaRPr lang="de-DE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AE" dirty="0" smtClean="0"/>
                        <a:t>1.459s</a:t>
                      </a:r>
                      <a:endParaRPr lang="de-DE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800" dirty="0" smtClean="0"/>
                        <a:t>0,002s</a:t>
                      </a:r>
                      <a:endParaRPr lang="de-DE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212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4507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de-DE" dirty="0"/>
          </a:p>
        </p:txBody>
      </p:sp>
      <p:grpSp>
        <p:nvGrpSpPr>
          <p:cNvPr id="29" name="Gruppieren 28"/>
          <p:cNvGrpSpPr/>
          <p:nvPr/>
        </p:nvGrpSpPr>
        <p:grpSpPr>
          <a:xfrm>
            <a:off x="3483233" y="2032164"/>
            <a:ext cx="5363643" cy="3249283"/>
            <a:chOff x="1889472" y="1397479"/>
            <a:chExt cx="5363643" cy="3249283"/>
          </a:xfrm>
        </p:grpSpPr>
        <p:pic>
          <p:nvPicPr>
            <p:cNvPr id="21" name="20210611_152252">
              <a:hlinkClick r:id="" action="ppaction://media"/>
              <a:extLst>
                <a:ext uri="{FF2B5EF4-FFF2-40B4-BE49-F238E27FC236}">
                  <a16:creationId xmlns:a16="http://schemas.microsoft.com/office/drawing/2014/main" id="{77EE24EC-C1CA-4244-8AC2-06E0AEC7EE87}"/>
                </a:ext>
              </a:extLst>
            </p:cNvPr>
            <p:cNvPicPr>
              <a:picLocks noChangeAspect="1"/>
            </p:cNvPicPr>
            <p:nvPr>
              <a:videoFile r:link="rId1"/>
              <p:extLst>
                <p:ext uri="{DAA4B4D4-6D71-4841-9C94-3DE7FCFB9230}">
                  <p14:media xmlns:p14="http://schemas.microsoft.com/office/powerpoint/2010/main" r:embed="rId2">
                    <p14:trim st="751"/>
                  </p14:media>
                </p:ext>
              </p:extLst>
            </p:nvPr>
          </p:nvPicPr>
          <p:blipFill rotWithShape="1">
            <a:blip r:embed="rId4"/>
            <a:srcRect/>
            <a:stretch>
              <a:fillRect/>
            </a:stretch>
          </p:blipFill>
          <p:spPr>
            <a:xfrm rot="16200000">
              <a:off x="3015629" y="438769"/>
              <a:ext cx="2894013" cy="5143500"/>
            </a:xfrm>
            <a:prstGeom prst="rect">
              <a:avLst/>
            </a:prstGeom>
          </p:spPr>
        </p:pic>
        <p:pic>
          <p:nvPicPr>
            <p:cNvPr id="22" name="Picture 4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9DCCE751-7C04-4F36-8CCC-D2595D073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89472" y="1563513"/>
              <a:ext cx="5144914" cy="2894014"/>
            </a:xfrm>
            <a:prstGeom prst="rect">
              <a:avLst/>
            </a:prstGeom>
          </p:spPr>
        </p:pic>
        <p:cxnSp>
          <p:nvCxnSpPr>
            <p:cNvPr id="23" name="Straight Connector 15">
              <a:extLst>
                <a:ext uri="{FF2B5EF4-FFF2-40B4-BE49-F238E27FC236}">
                  <a16:creationId xmlns:a16="http://schemas.microsoft.com/office/drawing/2014/main" id="{55B2D74A-B851-4FD7-B8AD-A13B83375C4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95485" y="1397479"/>
              <a:ext cx="39512" cy="3249283"/>
            </a:xfrm>
            <a:prstGeom prst="line">
              <a:avLst/>
            </a:prstGeom>
            <a:ln>
              <a:prstDash val="sysDash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TextBox 16">
              <a:extLst>
                <a:ext uri="{FF2B5EF4-FFF2-40B4-BE49-F238E27FC236}">
                  <a16:creationId xmlns:a16="http://schemas.microsoft.com/office/drawing/2014/main" id="{7D499460-3402-4542-A52F-A09A58EA5A92}"/>
                </a:ext>
              </a:extLst>
            </p:cNvPr>
            <p:cNvSpPr txBox="1"/>
            <p:nvPr/>
          </p:nvSpPr>
          <p:spPr>
            <a:xfrm>
              <a:off x="4689931" y="3198246"/>
              <a:ext cx="8980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ABC81F"/>
                  </a:solidFill>
                </a:rPr>
                <a:t>Green</a:t>
              </a:r>
            </a:p>
          </p:txBody>
        </p:sp>
        <p:sp>
          <p:nvSpPr>
            <p:cNvPr id="25" name="TextBox 17">
              <a:extLst>
                <a:ext uri="{FF2B5EF4-FFF2-40B4-BE49-F238E27FC236}">
                  <a16:creationId xmlns:a16="http://schemas.microsoft.com/office/drawing/2014/main" id="{65B3E125-7E8B-4C2E-8E70-E586E09C6333}"/>
                </a:ext>
              </a:extLst>
            </p:cNvPr>
            <p:cNvSpPr txBox="1"/>
            <p:nvPr/>
          </p:nvSpPr>
          <p:spPr>
            <a:xfrm>
              <a:off x="3868603" y="3212535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A01E26"/>
                  </a:solidFill>
                </a:rPr>
                <a:t>Red</a:t>
              </a:r>
            </a:p>
          </p:txBody>
        </p:sp>
        <p:cxnSp>
          <p:nvCxnSpPr>
            <p:cNvPr id="26" name="Straight Arrow Connector 18">
              <a:extLst>
                <a:ext uri="{FF2B5EF4-FFF2-40B4-BE49-F238E27FC236}">
                  <a16:creationId xmlns:a16="http://schemas.microsoft.com/office/drawing/2014/main" id="{C46429D7-FC80-41D0-868A-6636C4AD817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60424" y="3243290"/>
              <a:ext cx="1049866" cy="10525"/>
            </a:xfrm>
            <a:prstGeom prst="straightConnector1">
              <a:avLst/>
            </a:prstGeom>
            <a:ln>
              <a:solidFill>
                <a:srgbClr val="A01E26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19">
              <a:extLst>
                <a:ext uri="{FF2B5EF4-FFF2-40B4-BE49-F238E27FC236}">
                  <a16:creationId xmlns:a16="http://schemas.microsoft.com/office/drawing/2014/main" id="{2AB55838-65DF-4595-9315-266A2F6D96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18956" y="3243290"/>
              <a:ext cx="880333" cy="1"/>
            </a:xfrm>
            <a:prstGeom prst="straightConnector1">
              <a:avLst/>
            </a:prstGeom>
            <a:ln>
              <a:solidFill>
                <a:srgbClr val="ABC81F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63D8BB0-0175-42EA-B9C9-7015918C9AFA}"/>
                </a:ext>
              </a:extLst>
            </p:cNvPr>
            <p:cNvSpPr txBox="1"/>
            <p:nvPr/>
          </p:nvSpPr>
          <p:spPr>
            <a:xfrm>
              <a:off x="5742913" y="1626480"/>
              <a:ext cx="151020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FFFF00"/>
                  </a:solidFill>
                </a:rPr>
                <a:t>Accuracy</a:t>
              </a:r>
            </a:p>
            <a:p>
              <a:pPr algn="ctr"/>
              <a:r>
                <a:rPr lang="en-US" sz="2000" b="1" dirty="0">
                  <a:solidFill>
                    <a:srgbClr val="FFFF00"/>
                  </a:solidFill>
                </a:rPr>
                <a:t>100%</a:t>
              </a:r>
            </a:p>
          </p:txBody>
        </p:sp>
      </p:grpSp>
      <p:sp>
        <p:nvSpPr>
          <p:cNvPr id="31" name="Textfeld 30"/>
          <p:cNvSpPr txBox="1"/>
          <p:nvPr/>
        </p:nvSpPr>
        <p:spPr>
          <a:xfrm>
            <a:off x="869509" y="5829300"/>
            <a:ext cx="108505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hlinkClick r:id="rId6"/>
              </a:rPr>
              <a:t>https://acee.princeton.edu/events/summer-seminar-series-azarakhsh-jalalvand</a:t>
            </a:r>
            <a:r>
              <a:rPr lang="de-DE" sz="1000" dirty="0" smtClean="0">
                <a:hlinkClick r:id="rId6"/>
              </a:rPr>
              <a:t>/</a:t>
            </a:r>
            <a:r>
              <a:rPr lang="de-DE" sz="1000" dirty="0" smtClean="0"/>
              <a:t> 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4291743462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 mute="1">
                <p:cTn id="2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Das mehrschichtige </a:t>
            </a:r>
            <a:r>
              <a:rPr lang="de-DE" dirty="0" err="1" smtClean="0"/>
              <a:t>Perzeptron</a:t>
            </a:r>
            <a:r>
              <a:rPr lang="de-DE" dirty="0" smtClean="0"/>
              <a:t> (multi-</a:t>
            </a:r>
            <a:r>
              <a:rPr lang="de-DE" dirty="0" err="1" smtClean="0"/>
              <a:t>layer</a:t>
            </a:r>
            <a:r>
              <a:rPr lang="de-DE" dirty="0" smtClean="0"/>
              <a:t> </a:t>
            </a:r>
            <a:r>
              <a:rPr lang="de-DE" dirty="0" err="1" smtClean="0"/>
              <a:t>perceptron</a:t>
            </a:r>
            <a:r>
              <a:rPr lang="de-DE" dirty="0" smtClean="0"/>
              <a:t>, MLP)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Ein</a:t>
            </a:r>
            <a:r>
              <a:rPr lang="en-US" dirty="0" smtClean="0"/>
              <a:t> MLP </a:t>
            </a:r>
            <a:r>
              <a:rPr lang="en-US" dirty="0" err="1" smtClean="0"/>
              <a:t>besteht</a:t>
            </a:r>
            <a:r>
              <a:rPr lang="en-US" dirty="0" smtClean="0"/>
              <a:t> </a:t>
            </a:r>
            <a:r>
              <a:rPr lang="en-US" dirty="0" err="1" smtClean="0"/>
              <a:t>aus</a:t>
            </a:r>
            <a:r>
              <a:rPr lang="en-US" dirty="0" smtClean="0"/>
              <a:t> </a:t>
            </a:r>
            <a:r>
              <a:rPr lang="en-US" dirty="0" err="1" smtClean="0"/>
              <a:t>beliebig</a:t>
            </a:r>
            <a:r>
              <a:rPr lang="en-US" dirty="0" smtClean="0"/>
              <a:t> </a:t>
            </a:r>
            <a:r>
              <a:rPr lang="en-US" dirty="0" err="1" smtClean="0"/>
              <a:t>vielen</a:t>
            </a:r>
            <a:r>
              <a:rPr lang="en-US" dirty="0" smtClean="0"/>
              <a:t> </a:t>
            </a:r>
            <a:r>
              <a:rPr lang="en-US" dirty="0" err="1" smtClean="0"/>
              <a:t>verdeckten</a:t>
            </a:r>
            <a:r>
              <a:rPr lang="en-US" dirty="0" smtClean="0"/>
              <a:t> </a:t>
            </a:r>
            <a:r>
              <a:rPr lang="en-US" dirty="0" err="1" smtClean="0"/>
              <a:t>Schichten</a:t>
            </a:r>
            <a:r>
              <a:rPr lang="en-US" dirty="0" smtClean="0"/>
              <a:t> und </a:t>
            </a:r>
            <a:r>
              <a:rPr lang="en-US" dirty="0" err="1" smtClean="0"/>
              <a:t>einer</a:t>
            </a:r>
            <a:r>
              <a:rPr lang="en-US" dirty="0" smtClean="0"/>
              <a:t> </a:t>
            </a:r>
            <a:r>
              <a:rPr lang="en-US" dirty="0" err="1" smtClean="0"/>
              <a:t>Ausgabe-Schicht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Jede</a:t>
            </a:r>
            <a:r>
              <a:rPr lang="en-US" dirty="0" smtClean="0"/>
              <a:t> </a:t>
            </a:r>
            <a:r>
              <a:rPr lang="en-US" dirty="0" err="1" smtClean="0"/>
              <a:t>Schicht</a:t>
            </a:r>
            <a:r>
              <a:rPr lang="en-US" dirty="0" smtClean="0"/>
              <a:t> </a:t>
            </a:r>
            <a:r>
              <a:rPr lang="en-US" dirty="0" err="1" smtClean="0"/>
              <a:t>abstrahiert</a:t>
            </a:r>
            <a:r>
              <a:rPr lang="en-US" dirty="0" smtClean="0"/>
              <a:t> den </a:t>
            </a:r>
            <a:r>
              <a:rPr lang="en-US" dirty="0" err="1" smtClean="0"/>
              <a:t>Eingang</a:t>
            </a:r>
            <a:r>
              <a:rPr lang="en-US" dirty="0" smtClean="0"/>
              <a:t> </a:t>
            </a:r>
            <a:r>
              <a:rPr lang="en-US" dirty="0" err="1" smtClean="0"/>
              <a:t>mehr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bg1"/>
                </a:solidFill>
              </a:rPr>
              <a:t>Rekurrente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Verbindungen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ermöglichen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es</a:t>
            </a:r>
            <a:r>
              <a:rPr lang="en-US" dirty="0" smtClean="0">
                <a:solidFill>
                  <a:schemeClr val="bg1"/>
                </a:solidFill>
              </a:rPr>
              <a:t>, den </a:t>
            </a:r>
            <a:r>
              <a:rPr lang="en-US" dirty="0" err="1" smtClean="0">
                <a:solidFill>
                  <a:schemeClr val="bg1"/>
                </a:solidFill>
              </a:rPr>
              <a:t>vorherigen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verdeckten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Zustand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zu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benutzen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Die </a:t>
            </a:r>
            <a:r>
              <a:rPr lang="en-US" dirty="0" err="1" smtClean="0"/>
              <a:t>Ausgabe-Schicht</a:t>
            </a:r>
            <a:r>
              <a:rPr lang="en-US" dirty="0" smtClean="0"/>
              <a:t> </a:t>
            </a:r>
            <a:r>
              <a:rPr lang="en-US" dirty="0" err="1" smtClean="0"/>
              <a:t>löst</a:t>
            </a:r>
            <a:r>
              <a:rPr lang="en-US" dirty="0" smtClean="0"/>
              <a:t> </a:t>
            </a:r>
            <a:r>
              <a:rPr lang="en-US" dirty="0" err="1" smtClean="0"/>
              <a:t>eine</a:t>
            </a:r>
            <a:r>
              <a:rPr lang="en-US" dirty="0" smtClean="0"/>
              <a:t> </a:t>
            </a:r>
            <a:r>
              <a:rPr lang="en-US" dirty="0" err="1" smtClean="0"/>
              <a:t>Aufgabe</a:t>
            </a:r>
            <a:r>
              <a:rPr lang="en-US" dirty="0" smtClean="0"/>
              <a:t> (</a:t>
            </a:r>
            <a:r>
              <a:rPr lang="en-US" dirty="0" err="1" smtClean="0"/>
              <a:t>Klassifikation</a:t>
            </a:r>
            <a:r>
              <a:rPr lang="en-US" dirty="0" smtClean="0"/>
              <a:t> </a:t>
            </a:r>
            <a:r>
              <a:rPr lang="en-US" dirty="0" err="1" smtClean="0"/>
              <a:t>oder</a:t>
            </a:r>
            <a:r>
              <a:rPr lang="en-US" dirty="0" smtClean="0"/>
              <a:t> Regression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Alle</a:t>
            </a:r>
            <a:r>
              <a:rPr lang="en-US" dirty="0" smtClean="0"/>
              <a:t> </a:t>
            </a:r>
            <a:r>
              <a:rPr lang="en-US" dirty="0" err="1" smtClean="0"/>
              <a:t>Verbindungen</a:t>
            </a:r>
            <a:r>
              <a:rPr lang="en-US" dirty="0" smtClean="0"/>
              <a:t> </a:t>
            </a:r>
            <a:r>
              <a:rPr lang="en-US" dirty="0" err="1" smtClean="0"/>
              <a:t>werden</a:t>
            </a:r>
            <a:r>
              <a:rPr lang="en-US" dirty="0" smtClean="0"/>
              <a:t> </a:t>
            </a:r>
            <a:r>
              <a:rPr lang="en-US" dirty="0" err="1" smtClean="0"/>
              <a:t>mittels</a:t>
            </a:r>
            <a:r>
              <a:rPr lang="en-US" dirty="0" smtClean="0"/>
              <a:t> Backpropagation </a:t>
            </a:r>
            <a:r>
              <a:rPr lang="en-US" dirty="0" err="1" smtClean="0"/>
              <a:t>trainiert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MLPs </a:t>
            </a:r>
            <a:r>
              <a:rPr lang="en-US" dirty="0" err="1" smtClean="0"/>
              <a:t>können</a:t>
            </a:r>
            <a:r>
              <a:rPr lang="en-US" dirty="0" smtClean="0"/>
              <a:t> </a:t>
            </a:r>
            <a:r>
              <a:rPr lang="en-US" dirty="0" err="1" smtClean="0"/>
              <a:t>keinen</a:t>
            </a:r>
            <a:r>
              <a:rPr lang="en-US" dirty="0" smtClean="0"/>
              <a:t> </a:t>
            </a:r>
            <a:r>
              <a:rPr lang="en-US" dirty="0" err="1" smtClean="0"/>
              <a:t>zeitlichen</a:t>
            </a:r>
            <a:r>
              <a:rPr lang="en-US" dirty="0" smtClean="0"/>
              <a:t> </a:t>
            </a:r>
            <a:r>
              <a:rPr lang="en-US" dirty="0" err="1" smtClean="0"/>
              <a:t>Kontext</a:t>
            </a:r>
            <a:r>
              <a:rPr lang="en-US" dirty="0" smtClean="0"/>
              <a:t> </a:t>
            </a:r>
            <a:r>
              <a:rPr lang="en-US" dirty="0" err="1" smtClean="0"/>
              <a:t>berücksichtigen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de-DE"/>
          </a:p>
        </p:txBody>
      </p:sp>
      <p:grpSp>
        <p:nvGrpSpPr>
          <p:cNvPr id="6" name="Gruppieren 5"/>
          <p:cNvGrpSpPr>
            <a:grpSpLocks noChangeAspect="1"/>
          </p:cNvGrpSpPr>
          <p:nvPr/>
        </p:nvGrpSpPr>
        <p:grpSpPr>
          <a:xfrm>
            <a:off x="6888684" y="1478416"/>
            <a:ext cx="3953418" cy="4359600"/>
            <a:chOff x="5021795" y="1275430"/>
            <a:chExt cx="3248554" cy="3582320"/>
          </a:xfrm>
        </p:grpSpPr>
        <p:sp>
          <p:nvSpPr>
            <p:cNvPr id="7" name="Rechteck 6"/>
            <p:cNvSpPr/>
            <p:nvPr/>
          </p:nvSpPr>
          <p:spPr>
            <a:xfrm>
              <a:off x="6899118" y="1275430"/>
              <a:ext cx="316322" cy="358232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Rechteck 7"/>
            <p:cNvSpPr/>
            <p:nvPr/>
          </p:nvSpPr>
          <p:spPr>
            <a:xfrm>
              <a:off x="6254232" y="1275430"/>
              <a:ext cx="316322" cy="358232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 8"/>
            <p:cNvSpPr/>
            <p:nvPr/>
          </p:nvSpPr>
          <p:spPr>
            <a:xfrm>
              <a:off x="5609346" y="1275430"/>
              <a:ext cx="316322" cy="358232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10" name="Gruppieren 9"/>
            <p:cNvGrpSpPr/>
            <p:nvPr/>
          </p:nvGrpSpPr>
          <p:grpSpPr>
            <a:xfrm>
              <a:off x="5021795" y="1403662"/>
              <a:ext cx="3248554" cy="3287353"/>
              <a:chOff x="4871410" y="1489660"/>
              <a:chExt cx="3248554" cy="3287353"/>
            </a:xfrm>
          </p:grpSpPr>
          <p:sp>
            <p:nvSpPr>
              <p:cNvPr id="13" name="Rechtwinkliges Dreieck 12"/>
              <p:cNvSpPr/>
              <p:nvPr/>
            </p:nvSpPr>
            <p:spPr>
              <a:xfrm rot="13500000">
                <a:off x="4871413" y="2411673"/>
                <a:ext cx="180000" cy="180000"/>
              </a:xfrm>
              <a:prstGeom prst="rt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4" name="Rechtwinkliges Dreieck 13"/>
              <p:cNvSpPr/>
              <p:nvPr/>
            </p:nvSpPr>
            <p:spPr>
              <a:xfrm rot="13500000">
                <a:off x="4871412" y="2663212"/>
                <a:ext cx="180000" cy="180000"/>
              </a:xfrm>
              <a:prstGeom prst="rt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" name="Rechtwinkliges Dreieck 14"/>
              <p:cNvSpPr/>
              <p:nvPr/>
            </p:nvSpPr>
            <p:spPr>
              <a:xfrm rot="13500000">
                <a:off x="4871410" y="2917308"/>
                <a:ext cx="180000" cy="180000"/>
              </a:xfrm>
              <a:prstGeom prst="rt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6" name="Rechtwinkliges Dreieck 15"/>
              <p:cNvSpPr/>
              <p:nvPr/>
            </p:nvSpPr>
            <p:spPr>
              <a:xfrm rot="13500000">
                <a:off x="4871415" y="3171867"/>
                <a:ext cx="180000" cy="180000"/>
              </a:xfrm>
              <a:prstGeom prst="rt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7" name="Rechtwinkliges Dreieck 16"/>
              <p:cNvSpPr/>
              <p:nvPr/>
            </p:nvSpPr>
            <p:spPr>
              <a:xfrm rot="13500000">
                <a:off x="4871416" y="3422064"/>
                <a:ext cx="180000" cy="180000"/>
              </a:xfrm>
              <a:prstGeom prst="rt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8" name="Ellipse 17"/>
              <p:cNvSpPr/>
              <p:nvPr/>
            </p:nvSpPr>
            <p:spPr>
              <a:xfrm>
                <a:off x="5479490" y="2498652"/>
                <a:ext cx="255600" cy="254560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9" name="Ellipse 18"/>
              <p:cNvSpPr/>
              <p:nvPr/>
            </p:nvSpPr>
            <p:spPr>
              <a:xfrm>
                <a:off x="6779094" y="3512063"/>
                <a:ext cx="255600" cy="254560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0" name="Ellipse 19"/>
              <p:cNvSpPr/>
              <p:nvPr/>
            </p:nvSpPr>
            <p:spPr>
              <a:xfrm>
                <a:off x="6779094" y="2501673"/>
                <a:ext cx="255600" cy="254560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" name="Ellipse 20"/>
              <p:cNvSpPr/>
              <p:nvPr/>
            </p:nvSpPr>
            <p:spPr>
              <a:xfrm>
                <a:off x="6135093" y="2116190"/>
                <a:ext cx="255600" cy="254560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2" name="Ellipse 21"/>
              <p:cNvSpPr/>
              <p:nvPr/>
            </p:nvSpPr>
            <p:spPr>
              <a:xfrm>
                <a:off x="6132913" y="3893903"/>
                <a:ext cx="255600" cy="254560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" name="Ellipse 22"/>
              <p:cNvSpPr/>
              <p:nvPr/>
            </p:nvSpPr>
            <p:spPr>
              <a:xfrm>
                <a:off x="6779094" y="4522453"/>
                <a:ext cx="255600" cy="254560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" name="Ellipse 23"/>
              <p:cNvSpPr/>
              <p:nvPr/>
            </p:nvSpPr>
            <p:spPr>
              <a:xfrm>
                <a:off x="6135093" y="3007308"/>
                <a:ext cx="255600" cy="254560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5" name="Ellipse 24"/>
              <p:cNvSpPr/>
              <p:nvPr/>
            </p:nvSpPr>
            <p:spPr>
              <a:xfrm>
                <a:off x="5482076" y="3512064"/>
                <a:ext cx="255600" cy="254560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26" name="Ellipse 25"/>
              <p:cNvSpPr/>
              <p:nvPr/>
            </p:nvSpPr>
            <p:spPr>
              <a:xfrm>
                <a:off x="6779094" y="1489660"/>
                <a:ext cx="255600" cy="254560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7" name="Rechtwinkliges Dreieck 26"/>
              <p:cNvSpPr/>
              <p:nvPr/>
            </p:nvSpPr>
            <p:spPr>
              <a:xfrm rot="13500000">
                <a:off x="4871417" y="3676623"/>
                <a:ext cx="180000" cy="180000"/>
              </a:xfrm>
              <a:prstGeom prst="rtTriangl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8" name="Rechteck 27"/>
              <p:cNvSpPr/>
              <p:nvPr/>
            </p:nvSpPr>
            <p:spPr>
              <a:xfrm>
                <a:off x="7864364" y="3006267"/>
                <a:ext cx="255600" cy="255600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9" name="Rechteck 28"/>
              <p:cNvSpPr/>
              <p:nvPr/>
            </p:nvSpPr>
            <p:spPr>
              <a:xfrm>
                <a:off x="7864364" y="3448583"/>
                <a:ext cx="255600" cy="255600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0" name="Rechteck 29"/>
              <p:cNvSpPr/>
              <p:nvPr/>
            </p:nvSpPr>
            <p:spPr>
              <a:xfrm>
                <a:off x="7864364" y="2563951"/>
                <a:ext cx="255600" cy="255600"/>
              </a:xfrm>
              <a:prstGeom prst="rect">
                <a:avLst/>
              </a:pr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31" name="Gerade Verbindung mit Pfeil 30"/>
              <p:cNvCxnSpPr>
                <a:endCxn id="18" idx="1"/>
              </p:cNvCxnSpPr>
              <p:nvPr/>
            </p:nvCxnSpPr>
            <p:spPr>
              <a:xfrm>
                <a:off x="5088697" y="2498652"/>
                <a:ext cx="428225" cy="37279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Gerade Verbindung mit Pfeil 31"/>
              <p:cNvCxnSpPr>
                <a:endCxn id="25" idx="1"/>
              </p:cNvCxnSpPr>
              <p:nvPr/>
            </p:nvCxnSpPr>
            <p:spPr>
              <a:xfrm>
                <a:off x="5088697" y="2498651"/>
                <a:ext cx="430811" cy="1050692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Gerade Verbindung mit Pfeil 32"/>
              <p:cNvCxnSpPr>
                <a:stCxn id="14" idx="2"/>
                <a:endCxn id="18" idx="1"/>
              </p:cNvCxnSpPr>
              <p:nvPr/>
            </p:nvCxnSpPr>
            <p:spPr>
              <a:xfrm flipV="1">
                <a:off x="5088691" y="2535931"/>
                <a:ext cx="428231" cy="217281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Gerade Verbindung mit Pfeil 33"/>
              <p:cNvCxnSpPr>
                <a:stCxn id="14" idx="2"/>
              </p:cNvCxnSpPr>
              <p:nvPr/>
            </p:nvCxnSpPr>
            <p:spPr>
              <a:xfrm>
                <a:off x="5088691" y="2753212"/>
                <a:ext cx="427473" cy="793109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Gerade Verbindung mit Pfeil 34"/>
              <p:cNvCxnSpPr>
                <a:stCxn id="15" idx="2"/>
                <a:endCxn id="18" idx="2"/>
              </p:cNvCxnSpPr>
              <p:nvPr/>
            </p:nvCxnSpPr>
            <p:spPr>
              <a:xfrm flipV="1">
                <a:off x="5088689" y="2625932"/>
                <a:ext cx="390801" cy="381376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Gerade Verbindung mit Pfeil 35"/>
              <p:cNvCxnSpPr>
                <a:stCxn id="15" idx="2"/>
                <a:endCxn id="25" idx="2"/>
              </p:cNvCxnSpPr>
              <p:nvPr/>
            </p:nvCxnSpPr>
            <p:spPr>
              <a:xfrm>
                <a:off x="5088689" y="3007308"/>
                <a:ext cx="393387" cy="632036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Gerade Verbindung mit Pfeil 36"/>
              <p:cNvCxnSpPr>
                <a:stCxn id="16" idx="2"/>
                <a:endCxn id="18" idx="2"/>
              </p:cNvCxnSpPr>
              <p:nvPr/>
            </p:nvCxnSpPr>
            <p:spPr>
              <a:xfrm flipV="1">
                <a:off x="5088694" y="2625932"/>
                <a:ext cx="390796" cy="635935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Gerade Verbindung mit Pfeil 37"/>
              <p:cNvCxnSpPr>
                <a:stCxn id="16" idx="2"/>
                <a:endCxn id="25" idx="2"/>
              </p:cNvCxnSpPr>
              <p:nvPr/>
            </p:nvCxnSpPr>
            <p:spPr>
              <a:xfrm>
                <a:off x="5088694" y="3261867"/>
                <a:ext cx="393382" cy="377477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Gerade Verbindung mit Pfeil 38"/>
              <p:cNvCxnSpPr>
                <a:stCxn id="17" idx="2"/>
                <a:endCxn id="18" idx="3"/>
              </p:cNvCxnSpPr>
              <p:nvPr/>
            </p:nvCxnSpPr>
            <p:spPr>
              <a:xfrm flipV="1">
                <a:off x="5088695" y="2715933"/>
                <a:ext cx="428227" cy="796131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Gerade Verbindung mit Pfeil 39"/>
              <p:cNvCxnSpPr>
                <a:stCxn id="27" idx="2"/>
                <a:endCxn id="18" idx="3"/>
              </p:cNvCxnSpPr>
              <p:nvPr/>
            </p:nvCxnSpPr>
            <p:spPr>
              <a:xfrm flipV="1">
                <a:off x="5088696" y="2715933"/>
                <a:ext cx="428226" cy="1050690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Gerade Verbindung mit Pfeil 40"/>
              <p:cNvCxnSpPr>
                <a:stCxn id="27" idx="2"/>
                <a:endCxn id="25" idx="3"/>
              </p:cNvCxnSpPr>
              <p:nvPr/>
            </p:nvCxnSpPr>
            <p:spPr>
              <a:xfrm flipV="1">
                <a:off x="5088696" y="3729345"/>
                <a:ext cx="430812" cy="37278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Gerade Verbindung mit Pfeil 41"/>
              <p:cNvCxnSpPr>
                <a:stCxn id="18" idx="6"/>
                <a:endCxn id="21" idx="2"/>
              </p:cNvCxnSpPr>
              <p:nvPr/>
            </p:nvCxnSpPr>
            <p:spPr>
              <a:xfrm flipV="1">
                <a:off x="5735090" y="2243470"/>
                <a:ext cx="400003" cy="382462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Gerade Verbindung mit Pfeil 42"/>
              <p:cNvCxnSpPr>
                <a:stCxn id="18" idx="6"/>
                <a:endCxn id="24" idx="2"/>
              </p:cNvCxnSpPr>
              <p:nvPr/>
            </p:nvCxnSpPr>
            <p:spPr>
              <a:xfrm>
                <a:off x="5735090" y="2625932"/>
                <a:ext cx="400003" cy="508656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Gerade Verbindung mit Pfeil 43"/>
              <p:cNvCxnSpPr>
                <a:stCxn id="18" idx="6"/>
                <a:endCxn id="22" idx="2"/>
              </p:cNvCxnSpPr>
              <p:nvPr/>
            </p:nvCxnSpPr>
            <p:spPr>
              <a:xfrm>
                <a:off x="5735090" y="2625932"/>
                <a:ext cx="397823" cy="1395251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Gerade Verbindung mit Pfeil 44"/>
              <p:cNvCxnSpPr>
                <a:stCxn id="25" idx="6"/>
                <a:endCxn id="21" idx="2"/>
              </p:cNvCxnSpPr>
              <p:nvPr/>
            </p:nvCxnSpPr>
            <p:spPr>
              <a:xfrm flipV="1">
                <a:off x="5737676" y="2243470"/>
                <a:ext cx="397417" cy="1395874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Gerade Verbindung mit Pfeil 45"/>
              <p:cNvCxnSpPr>
                <a:stCxn id="25" idx="6"/>
                <a:endCxn id="22" idx="2"/>
              </p:cNvCxnSpPr>
              <p:nvPr/>
            </p:nvCxnSpPr>
            <p:spPr>
              <a:xfrm>
                <a:off x="5737676" y="3639344"/>
                <a:ext cx="395237" cy="381839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Gerade Verbindung mit Pfeil 46"/>
              <p:cNvCxnSpPr>
                <a:stCxn id="21" idx="6"/>
                <a:endCxn id="26" idx="2"/>
              </p:cNvCxnSpPr>
              <p:nvPr/>
            </p:nvCxnSpPr>
            <p:spPr>
              <a:xfrm flipV="1">
                <a:off x="6390693" y="1616940"/>
                <a:ext cx="388401" cy="626530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Gerade Verbindung mit Pfeil 47"/>
              <p:cNvCxnSpPr>
                <a:stCxn id="21" idx="6"/>
                <a:endCxn id="20" idx="2"/>
              </p:cNvCxnSpPr>
              <p:nvPr/>
            </p:nvCxnSpPr>
            <p:spPr>
              <a:xfrm>
                <a:off x="6390693" y="2243470"/>
                <a:ext cx="388401" cy="385483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 Verbindung mit Pfeil 48"/>
              <p:cNvCxnSpPr>
                <a:stCxn id="21" idx="6"/>
                <a:endCxn id="19" idx="2"/>
              </p:cNvCxnSpPr>
              <p:nvPr/>
            </p:nvCxnSpPr>
            <p:spPr>
              <a:xfrm>
                <a:off x="6390693" y="2243470"/>
                <a:ext cx="388401" cy="1395873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 Verbindung mit Pfeil 49"/>
              <p:cNvCxnSpPr>
                <a:stCxn id="21" idx="6"/>
                <a:endCxn id="23" idx="2"/>
              </p:cNvCxnSpPr>
              <p:nvPr/>
            </p:nvCxnSpPr>
            <p:spPr>
              <a:xfrm>
                <a:off x="6390693" y="2243470"/>
                <a:ext cx="388401" cy="2406263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 Verbindung mit Pfeil 50"/>
              <p:cNvCxnSpPr>
                <a:stCxn id="24" idx="6"/>
                <a:endCxn id="26" idx="2"/>
              </p:cNvCxnSpPr>
              <p:nvPr/>
            </p:nvCxnSpPr>
            <p:spPr>
              <a:xfrm flipV="1">
                <a:off x="6390693" y="1616940"/>
                <a:ext cx="388401" cy="1517648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 Verbindung mit Pfeil 51"/>
              <p:cNvCxnSpPr>
                <a:stCxn id="24" idx="6"/>
                <a:endCxn id="20" idx="2"/>
              </p:cNvCxnSpPr>
              <p:nvPr/>
            </p:nvCxnSpPr>
            <p:spPr>
              <a:xfrm flipV="1">
                <a:off x="6390693" y="2628953"/>
                <a:ext cx="388401" cy="505635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Gerade Verbindung mit Pfeil 52"/>
              <p:cNvCxnSpPr>
                <a:stCxn id="24" idx="6"/>
                <a:endCxn id="19" idx="2"/>
              </p:cNvCxnSpPr>
              <p:nvPr/>
            </p:nvCxnSpPr>
            <p:spPr>
              <a:xfrm>
                <a:off x="6390693" y="3134588"/>
                <a:ext cx="388401" cy="504755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Gerade Verbindung mit Pfeil 53"/>
              <p:cNvCxnSpPr>
                <a:stCxn id="24" idx="6"/>
                <a:endCxn id="23" idx="2"/>
              </p:cNvCxnSpPr>
              <p:nvPr/>
            </p:nvCxnSpPr>
            <p:spPr>
              <a:xfrm>
                <a:off x="6390693" y="3134588"/>
                <a:ext cx="388401" cy="1515145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Gerade Verbindung mit Pfeil 54"/>
              <p:cNvCxnSpPr>
                <a:stCxn id="22" idx="6"/>
                <a:endCxn id="26" idx="2"/>
              </p:cNvCxnSpPr>
              <p:nvPr/>
            </p:nvCxnSpPr>
            <p:spPr>
              <a:xfrm flipV="1">
                <a:off x="6388513" y="1616940"/>
                <a:ext cx="390581" cy="2404243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Gerade Verbindung mit Pfeil 55"/>
              <p:cNvCxnSpPr>
                <a:endCxn id="20" idx="2"/>
              </p:cNvCxnSpPr>
              <p:nvPr/>
            </p:nvCxnSpPr>
            <p:spPr>
              <a:xfrm flipV="1">
                <a:off x="6390693" y="2628953"/>
                <a:ext cx="388401" cy="1392230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Gerade Verbindung mit Pfeil 56"/>
              <p:cNvCxnSpPr>
                <a:endCxn id="19" idx="2"/>
              </p:cNvCxnSpPr>
              <p:nvPr/>
            </p:nvCxnSpPr>
            <p:spPr>
              <a:xfrm flipV="1">
                <a:off x="6390693" y="3639343"/>
                <a:ext cx="388401" cy="381840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Gerade Verbindung mit Pfeil 57"/>
              <p:cNvCxnSpPr>
                <a:endCxn id="23" idx="2"/>
              </p:cNvCxnSpPr>
              <p:nvPr/>
            </p:nvCxnSpPr>
            <p:spPr>
              <a:xfrm>
                <a:off x="6390693" y="4014341"/>
                <a:ext cx="388401" cy="635392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Gerade Verbindung mit Pfeil 58"/>
              <p:cNvCxnSpPr>
                <a:stCxn id="20" idx="6"/>
                <a:endCxn id="30" idx="1"/>
              </p:cNvCxnSpPr>
              <p:nvPr/>
            </p:nvCxnSpPr>
            <p:spPr>
              <a:xfrm>
                <a:off x="7034694" y="2628953"/>
                <a:ext cx="829670" cy="62798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Gerade Verbindung mit Pfeil 59"/>
              <p:cNvCxnSpPr>
                <a:endCxn id="28" idx="1"/>
              </p:cNvCxnSpPr>
              <p:nvPr/>
            </p:nvCxnSpPr>
            <p:spPr>
              <a:xfrm>
                <a:off x="7034694" y="2625932"/>
                <a:ext cx="829670" cy="508135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Gerade Verbindung mit Pfeil 60"/>
              <p:cNvCxnSpPr>
                <a:endCxn id="29" idx="1"/>
              </p:cNvCxnSpPr>
              <p:nvPr/>
            </p:nvCxnSpPr>
            <p:spPr>
              <a:xfrm>
                <a:off x="7034694" y="2644571"/>
                <a:ext cx="829670" cy="931812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Gerade Verbindung mit Pfeil 61"/>
              <p:cNvCxnSpPr>
                <a:stCxn id="26" idx="6"/>
                <a:endCxn id="30" idx="1"/>
              </p:cNvCxnSpPr>
              <p:nvPr/>
            </p:nvCxnSpPr>
            <p:spPr>
              <a:xfrm>
                <a:off x="7034694" y="1616940"/>
                <a:ext cx="829670" cy="1074811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Gerade Verbindung mit Pfeil 62"/>
              <p:cNvCxnSpPr>
                <a:stCxn id="26" idx="6"/>
                <a:endCxn id="28" idx="1"/>
              </p:cNvCxnSpPr>
              <p:nvPr/>
            </p:nvCxnSpPr>
            <p:spPr>
              <a:xfrm>
                <a:off x="7034694" y="1616940"/>
                <a:ext cx="829670" cy="1517127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Gerade Verbindung mit Pfeil 63"/>
              <p:cNvCxnSpPr>
                <a:stCxn id="26" idx="6"/>
                <a:endCxn id="29" idx="1"/>
              </p:cNvCxnSpPr>
              <p:nvPr/>
            </p:nvCxnSpPr>
            <p:spPr>
              <a:xfrm>
                <a:off x="7034694" y="1616940"/>
                <a:ext cx="829670" cy="1959443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Gerade Verbindung mit Pfeil 64"/>
              <p:cNvCxnSpPr>
                <a:stCxn id="19" idx="6"/>
                <a:endCxn id="30" idx="1"/>
              </p:cNvCxnSpPr>
              <p:nvPr/>
            </p:nvCxnSpPr>
            <p:spPr>
              <a:xfrm flipV="1">
                <a:off x="7034694" y="2691751"/>
                <a:ext cx="829670" cy="947592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Gerade Verbindung mit Pfeil 65"/>
              <p:cNvCxnSpPr>
                <a:endCxn id="28" idx="1"/>
              </p:cNvCxnSpPr>
              <p:nvPr/>
            </p:nvCxnSpPr>
            <p:spPr>
              <a:xfrm flipV="1">
                <a:off x="7034694" y="3134067"/>
                <a:ext cx="829670" cy="522310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Gerade Verbindung mit Pfeil 66"/>
              <p:cNvCxnSpPr>
                <a:stCxn id="19" idx="6"/>
                <a:endCxn id="29" idx="1"/>
              </p:cNvCxnSpPr>
              <p:nvPr/>
            </p:nvCxnSpPr>
            <p:spPr>
              <a:xfrm flipV="1">
                <a:off x="7034694" y="3576383"/>
                <a:ext cx="829670" cy="62960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Gerade Verbindung mit Pfeil 67"/>
              <p:cNvCxnSpPr>
                <a:stCxn id="23" idx="6"/>
                <a:endCxn id="30" idx="1"/>
              </p:cNvCxnSpPr>
              <p:nvPr/>
            </p:nvCxnSpPr>
            <p:spPr>
              <a:xfrm flipV="1">
                <a:off x="7034694" y="2691751"/>
                <a:ext cx="829670" cy="1957982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Gerade Verbindung mit Pfeil 68"/>
              <p:cNvCxnSpPr>
                <a:stCxn id="23" idx="6"/>
                <a:endCxn id="28" idx="1"/>
              </p:cNvCxnSpPr>
              <p:nvPr/>
            </p:nvCxnSpPr>
            <p:spPr>
              <a:xfrm flipV="1">
                <a:off x="7034694" y="3134067"/>
                <a:ext cx="829670" cy="1515666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Gerade Verbindung mit Pfeil 69"/>
              <p:cNvCxnSpPr>
                <a:endCxn id="29" idx="1"/>
              </p:cNvCxnSpPr>
              <p:nvPr/>
            </p:nvCxnSpPr>
            <p:spPr>
              <a:xfrm flipV="1">
                <a:off x="7034694" y="3576383"/>
                <a:ext cx="829670" cy="1084228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Gewinkelter Verbinder 70"/>
              <p:cNvCxnSpPr/>
              <p:nvPr/>
            </p:nvCxnSpPr>
            <p:spPr>
              <a:xfrm rot="10800000" flipV="1">
                <a:off x="5521954" y="3585343"/>
                <a:ext cx="180000" cy="108000"/>
              </a:xfrm>
              <a:prstGeom prst="bentConnector3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Gewinkelter Verbinder 71"/>
              <p:cNvCxnSpPr/>
              <p:nvPr/>
            </p:nvCxnSpPr>
            <p:spPr>
              <a:xfrm rot="10800000" flipV="1">
                <a:off x="5521954" y="2571932"/>
                <a:ext cx="180000" cy="108000"/>
              </a:xfrm>
              <a:prstGeom prst="bentConnector3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Gewinkelter Verbinder 72"/>
              <p:cNvCxnSpPr/>
              <p:nvPr/>
            </p:nvCxnSpPr>
            <p:spPr>
              <a:xfrm rot="10800000" flipV="1">
                <a:off x="6167149" y="2185476"/>
                <a:ext cx="180000" cy="108000"/>
              </a:xfrm>
              <a:prstGeom prst="bentConnector3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Gewinkelter Verbinder 73"/>
              <p:cNvCxnSpPr/>
              <p:nvPr/>
            </p:nvCxnSpPr>
            <p:spPr>
              <a:xfrm rot="10800000" flipV="1">
                <a:off x="6175010" y="3967183"/>
                <a:ext cx="180000" cy="108000"/>
              </a:xfrm>
              <a:prstGeom prst="bentConnector3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Gewinkelter Verbinder 74"/>
              <p:cNvCxnSpPr/>
              <p:nvPr/>
            </p:nvCxnSpPr>
            <p:spPr>
              <a:xfrm rot="10800000" flipV="1">
                <a:off x="6167149" y="3080067"/>
                <a:ext cx="180000" cy="108000"/>
              </a:xfrm>
              <a:prstGeom prst="bentConnector3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Gewinkelter Verbinder 75"/>
              <p:cNvCxnSpPr/>
              <p:nvPr/>
            </p:nvCxnSpPr>
            <p:spPr>
              <a:xfrm rot="10800000" flipV="1">
                <a:off x="6817681" y="1562940"/>
                <a:ext cx="180000" cy="108000"/>
              </a:xfrm>
              <a:prstGeom prst="bentConnector3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Gewinkelter Verbinder 76"/>
              <p:cNvCxnSpPr/>
              <p:nvPr/>
            </p:nvCxnSpPr>
            <p:spPr>
              <a:xfrm rot="10800000" flipV="1">
                <a:off x="6817681" y="2574953"/>
                <a:ext cx="180000" cy="108000"/>
              </a:xfrm>
              <a:prstGeom prst="bentConnector3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Gewinkelter Verbinder 77"/>
              <p:cNvCxnSpPr/>
              <p:nvPr/>
            </p:nvCxnSpPr>
            <p:spPr>
              <a:xfrm rot="10800000" flipV="1">
                <a:off x="6819630" y="3585344"/>
                <a:ext cx="180000" cy="108000"/>
              </a:xfrm>
              <a:prstGeom prst="bentConnector3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Gewinkelter Verbinder 78"/>
              <p:cNvCxnSpPr/>
              <p:nvPr/>
            </p:nvCxnSpPr>
            <p:spPr>
              <a:xfrm rot="10800000" flipV="1">
                <a:off x="6814158" y="4595733"/>
                <a:ext cx="180000" cy="108000"/>
              </a:xfrm>
              <a:prstGeom prst="bentConnector3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" name="Gerade Verbindung mit Pfeil 10"/>
            <p:cNvCxnSpPr>
              <a:stCxn id="17" idx="2"/>
              <a:endCxn id="25" idx="3"/>
            </p:cNvCxnSpPr>
            <p:nvPr/>
          </p:nvCxnSpPr>
          <p:spPr>
            <a:xfrm>
              <a:off x="5239080" y="3426066"/>
              <a:ext cx="430813" cy="217281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 Verbindung mit Pfeil 11"/>
            <p:cNvCxnSpPr>
              <a:stCxn id="25" idx="6"/>
              <a:endCxn id="24" idx="2"/>
            </p:cNvCxnSpPr>
            <p:nvPr/>
          </p:nvCxnSpPr>
          <p:spPr>
            <a:xfrm flipV="1">
              <a:off x="5888061" y="3048590"/>
              <a:ext cx="397417" cy="504756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09041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Rekurrentes</a:t>
            </a:r>
            <a:r>
              <a:rPr lang="de-DE" dirty="0" smtClean="0"/>
              <a:t> Neuronale Netzwerk (RNN)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Ein</a:t>
            </a:r>
            <a:r>
              <a:rPr lang="en-US" dirty="0" smtClean="0"/>
              <a:t> RNN </a:t>
            </a:r>
            <a:r>
              <a:rPr lang="en-US" dirty="0" err="1" smtClean="0"/>
              <a:t>besteht</a:t>
            </a:r>
            <a:r>
              <a:rPr lang="en-US" dirty="0" smtClean="0"/>
              <a:t> </a:t>
            </a:r>
            <a:r>
              <a:rPr lang="en-US" dirty="0" err="1" smtClean="0"/>
              <a:t>aus</a:t>
            </a:r>
            <a:r>
              <a:rPr lang="en-US" dirty="0" smtClean="0"/>
              <a:t> </a:t>
            </a:r>
            <a:r>
              <a:rPr lang="en-US" dirty="0" err="1" smtClean="0"/>
              <a:t>beliebig</a:t>
            </a:r>
            <a:r>
              <a:rPr lang="en-US" dirty="0" smtClean="0"/>
              <a:t> </a:t>
            </a:r>
            <a:r>
              <a:rPr lang="en-US" dirty="0" err="1" smtClean="0"/>
              <a:t>vielen</a:t>
            </a:r>
            <a:r>
              <a:rPr lang="en-US" dirty="0" smtClean="0"/>
              <a:t> </a:t>
            </a:r>
            <a:r>
              <a:rPr lang="en-US" dirty="0" err="1" smtClean="0"/>
              <a:t>verdeckten</a:t>
            </a:r>
            <a:r>
              <a:rPr lang="en-US" dirty="0" smtClean="0"/>
              <a:t> </a:t>
            </a:r>
            <a:r>
              <a:rPr lang="en-US" dirty="0" err="1" smtClean="0"/>
              <a:t>Schichten</a:t>
            </a:r>
            <a:r>
              <a:rPr lang="en-US" dirty="0" smtClean="0"/>
              <a:t> und </a:t>
            </a:r>
            <a:r>
              <a:rPr lang="en-US" dirty="0" err="1" smtClean="0"/>
              <a:t>einer</a:t>
            </a:r>
            <a:r>
              <a:rPr lang="en-US" dirty="0" smtClean="0"/>
              <a:t> </a:t>
            </a:r>
            <a:r>
              <a:rPr lang="en-US" dirty="0" err="1" smtClean="0"/>
              <a:t>Ausgabe-Schicht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bg1"/>
                </a:solidFill>
              </a:rPr>
              <a:t>Jede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Schicht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abstrahiert</a:t>
            </a:r>
            <a:r>
              <a:rPr lang="en-US" dirty="0" smtClean="0">
                <a:solidFill>
                  <a:schemeClr val="bg1"/>
                </a:solidFill>
              </a:rPr>
              <a:t> den </a:t>
            </a:r>
            <a:r>
              <a:rPr lang="en-US" dirty="0" err="1" smtClean="0">
                <a:solidFill>
                  <a:schemeClr val="bg1"/>
                </a:solidFill>
              </a:rPr>
              <a:t>Eingang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mehr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rgbClr val="002060"/>
                </a:solidFill>
              </a:rPr>
              <a:t>Rekurrente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err="1" smtClean="0">
                <a:solidFill>
                  <a:srgbClr val="002060"/>
                </a:solidFill>
              </a:rPr>
              <a:t>Verbindungen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err="1" smtClean="0">
                <a:solidFill>
                  <a:srgbClr val="002060"/>
                </a:solidFill>
              </a:rPr>
              <a:t>ermöglichen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err="1" smtClean="0">
                <a:solidFill>
                  <a:srgbClr val="002060"/>
                </a:solidFill>
              </a:rPr>
              <a:t>es</a:t>
            </a:r>
            <a:r>
              <a:rPr lang="en-US" dirty="0" smtClean="0">
                <a:solidFill>
                  <a:srgbClr val="002060"/>
                </a:solidFill>
              </a:rPr>
              <a:t>, den </a:t>
            </a:r>
            <a:r>
              <a:rPr lang="en-US" dirty="0" err="1" smtClean="0">
                <a:solidFill>
                  <a:srgbClr val="002060"/>
                </a:solidFill>
              </a:rPr>
              <a:t>vorherigen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err="1" smtClean="0">
                <a:solidFill>
                  <a:srgbClr val="002060"/>
                </a:solidFill>
              </a:rPr>
              <a:t>verdeckten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err="1" smtClean="0">
                <a:solidFill>
                  <a:srgbClr val="002060"/>
                </a:solidFill>
              </a:rPr>
              <a:t>Zustand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err="1" smtClean="0">
                <a:solidFill>
                  <a:srgbClr val="002060"/>
                </a:solidFill>
              </a:rPr>
              <a:t>zu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err="1" smtClean="0">
                <a:solidFill>
                  <a:srgbClr val="002060"/>
                </a:solidFill>
              </a:rPr>
              <a:t>benutzen</a:t>
            </a:r>
            <a:endParaRPr lang="en-US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Die </a:t>
            </a:r>
            <a:r>
              <a:rPr lang="en-US" dirty="0" err="1" smtClean="0"/>
              <a:t>Ausgabe-Schicht</a:t>
            </a:r>
            <a:r>
              <a:rPr lang="en-US" dirty="0" smtClean="0"/>
              <a:t> </a:t>
            </a:r>
            <a:r>
              <a:rPr lang="en-US" dirty="0" err="1" smtClean="0"/>
              <a:t>löst</a:t>
            </a:r>
            <a:r>
              <a:rPr lang="en-US" dirty="0" smtClean="0"/>
              <a:t> </a:t>
            </a:r>
            <a:r>
              <a:rPr lang="en-US" dirty="0" err="1" smtClean="0"/>
              <a:t>eine</a:t>
            </a:r>
            <a:r>
              <a:rPr lang="en-US" dirty="0" smtClean="0"/>
              <a:t> </a:t>
            </a:r>
            <a:r>
              <a:rPr lang="en-US" dirty="0" err="1" smtClean="0"/>
              <a:t>Aufgabe</a:t>
            </a:r>
            <a:r>
              <a:rPr lang="en-US" dirty="0" smtClean="0"/>
              <a:t> (</a:t>
            </a:r>
            <a:r>
              <a:rPr lang="en-US" dirty="0" err="1" smtClean="0"/>
              <a:t>Klassifikation</a:t>
            </a:r>
            <a:r>
              <a:rPr lang="en-US" dirty="0" smtClean="0"/>
              <a:t> </a:t>
            </a:r>
            <a:r>
              <a:rPr lang="en-US" dirty="0" err="1" smtClean="0"/>
              <a:t>oder</a:t>
            </a:r>
            <a:r>
              <a:rPr lang="en-US" dirty="0" smtClean="0"/>
              <a:t> Regression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Alle</a:t>
            </a:r>
            <a:r>
              <a:rPr lang="en-US" dirty="0" smtClean="0"/>
              <a:t> </a:t>
            </a:r>
            <a:r>
              <a:rPr lang="en-US" dirty="0" err="1" smtClean="0"/>
              <a:t>Verbindungen</a:t>
            </a:r>
            <a:r>
              <a:rPr lang="en-US" dirty="0" smtClean="0"/>
              <a:t> (</a:t>
            </a:r>
            <a:r>
              <a:rPr lang="en-US" dirty="0" err="1" smtClean="0"/>
              <a:t>auch</a:t>
            </a:r>
            <a:r>
              <a:rPr lang="en-US" dirty="0" smtClean="0"/>
              <a:t> </a:t>
            </a:r>
            <a:r>
              <a:rPr lang="en-US" dirty="0" err="1" smtClean="0"/>
              <a:t>rekurrente</a:t>
            </a:r>
            <a:r>
              <a:rPr lang="en-US" dirty="0" smtClean="0"/>
              <a:t>) </a:t>
            </a:r>
            <a:r>
              <a:rPr lang="en-US" dirty="0" err="1" smtClean="0"/>
              <a:t>werden</a:t>
            </a:r>
            <a:r>
              <a:rPr lang="en-US" dirty="0" smtClean="0"/>
              <a:t> </a:t>
            </a:r>
            <a:r>
              <a:rPr lang="en-US" dirty="0" err="1" smtClean="0"/>
              <a:t>mittels</a:t>
            </a:r>
            <a:r>
              <a:rPr lang="en-US" dirty="0" smtClean="0"/>
              <a:t> Backpropagation </a:t>
            </a:r>
            <a:r>
              <a:rPr lang="en-US" dirty="0" err="1" smtClean="0"/>
              <a:t>trainiert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RNNs </a:t>
            </a:r>
            <a:r>
              <a:rPr lang="en-US" dirty="0" err="1" smtClean="0"/>
              <a:t>können</a:t>
            </a:r>
            <a:r>
              <a:rPr lang="en-US" dirty="0" smtClean="0"/>
              <a:t> </a:t>
            </a:r>
            <a:r>
              <a:rPr lang="en-US" dirty="0" err="1" smtClean="0"/>
              <a:t>einen</a:t>
            </a:r>
            <a:r>
              <a:rPr lang="en-US" dirty="0" smtClean="0"/>
              <a:t> </a:t>
            </a:r>
            <a:r>
              <a:rPr lang="en-US" dirty="0" err="1" smtClean="0"/>
              <a:t>zeitlichen</a:t>
            </a:r>
            <a:r>
              <a:rPr lang="en-US" dirty="0" smtClean="0"/>
              <a:t> </a:t>
            </a:r>
            <a:r>
              <a:rPr lang="en-US" dirty="0" err="1" smtClean="0"/>
              <a:t>Kontext</a:t>
            </a:r>
            <a:r>
              <a:rPr lang="en-US" dirty="0" smtClean="0"/>
              <a:t> </a:t>
            </a:r>
            <a:r>
              <a:rPr lang="en-US" dirty="0" err="1" smtClean="0"/>
              <a:t>berücksichtigen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de-DE" dirty="0"/>
          </a:p>
        </p:txBody>
      </p:sp>
      <p:grpSp>
        <p:nvGrpSpPr>
          <p:cNvPr id="80" name="Gruppieren 79"/>
          <p:cNvGrpSpPr>
            <a:grpSpLocks noChangeAspect="1"/>
          </p:cNvGrpSpPr>
          <p:nvPr/>
        </p:nvGrpSpPr>
        <p:grpSpPr>
          <a:xfrm>
            <a:off x="6888685" y="1481138"/>
            <a:ext cx="3953415" cy="4359600"/>
            <a:chOff x="5021795" y="1275430"/>
            <a:chExt cx="3248554" cy="3582320"/>
          </a:xfrm>
        </p:grpSpPr>
        <p:grpSp>
          <p:nvGrpSpPr>
            <p:cNvPr id="81" name="Gruppieren 80"/>
            <p:cNvGrpSpPr/>
            <p:nvPr/>
          </p:nvGrpSpPr>
          <p:grpSpPr>
            <a:xfrm>
              <a:off x="5021795" y="1275430"/>
              <a:ext cx="3248554" cy="3582320"/>
              <a:chOff x="5021795" y="1275430"/>
              <a:chExt cx="3248554" cy="3582320"/>
            </a:xfrm>
          </p:grpSpPr>
          <p:sp>
            <p:nvSpPr>
              <p:cNvPr id="83" name="Rechteck 82"/>
              <p:cNvSpPr/>
              <p:nvPr/>
            </p:nvSpPr>
            <p:spPr>
              <a:xfrm>
                <a:off x="6899118" y="1275430"/>
                <a:ext cx="316322" cy="35823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4" name="Rechteck 83"/>
              <p:cNvSpPr/>
              <p:nvPr/>
            </p:nvSpPr>
            <p:spPr>
              <a:xfrm>
                <a:off x="6254232" y="1275430"/>
                <a:ext cx="316322" cy="35823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85" name="Rechteck 84"/>
              <p:cNvSpPr/>
              <p:nvPr/>
            </p:nvSpPr>
            <p:spPr>
              <a:xfrm>
                <a:off x="5609346" y="1275430"/>
                <a:ext cx="316322" cy="35823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86" name="Gruppieren 85"/>
              <p:cNvGrpSpPr/>
              <p:nvPr/>
            </p:nvGrpSpPr>
            <p:grpSpPr>
              <a:xfrm>
                <a:off x="5021795" y="1403662"/>
                <a:ext cx="3248554" cy="3287353"/>
                <a:chOff x="4871410" y="1489660"/>
                <a:chExt cx="3248554" cy="3287353"/>
              </a:xfrm>
            </p:grpSpPr>
            <p:sp>
              <p:nvSpPr>
                <p:cNvPr id="95" name="Rechtwinkliges Dreieck 94"/>
                <p:cNvSpPr/>
                <p:nvPr/>
              </p:nvSpPr>
              <p:spPr>
                <a:xfrm rot="13500000">
                  <a:off x="4871413" y="2411673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6" name="Rechtwinkliges Dreieck 95"/>
                <p:cNvSpPr/>
                <p:nvPr/>
              </p:nvSpPr>
              <p:spPr>
                <a:xfrm rot="13500000">
                  <a:off x="4871412" y="2663212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7" name="Rechtwinkliges Dreieck 96"/>
                <p:cNvSpPr/>
                <p:nvPr/>
              </p:nvSpPr>
              <p:spPr>
                <a:xfrm rot="13500000">
                  <a:off x="4871410" y="2917308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8" name="Rechtwinkliges Dreieck 97"/>
                <p:cNvSpPr/>
                <p:nvPr/>
              </p:nvSpPr>
              <p:spPr>
                <a:xfrm rot="13500000">
                  <a:off x="4871415" y="3171867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9" name="Rechtwinkliges Dreieck 98"/>
                <p:cNvSpPr/>
                <p:nvPr/>
              </p:nvSpPr>
              <p:spPr>
                <a:xfrm rot="13500000">
                  <a:off x="4871416" y="3422064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0" name="Ellipse 99"/>
                <p:cNvSpPr/>
                <p:nvPr/>
              </p:nvSpPr>
              <p:spPr>
                <a:xfrm>
                  <a:off x="5479490" y="2498652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1" name="Ellipse 100"/>
                <p:cNvSpPr/>
                <p:nvPr/>
              </p:nvSpPr>
              <p:spPr>
                <a:xfrm>
                  <a:off x="6779094" y="3512063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2" name="Ellipse 101"/>
                <p:cNvSpPr/>
                <p:nvPr/>
              </p:nvSpPr>
              <p:spPr>
                <a:xfrm>
                  <a:off x="6779094" y="2501673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3" name="Ellipse 102"/>
                <p:cNvSpPr/>
                <p:nvPr/>
              </p:nvSpPr>
              <p:spPr>
                <a:xfrm>
                  <a:off x="6135093" y="2116190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4" name="Ellipse 103"/>
                <p:cNvSpPr/>
                <p:nvPr/>
              </p:nvSpPr>
              <p:spPr>
                <a:xfrm>
                  <a:off x="6132913" y="3893903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5" name="Ellipse 104"/>
                <p:cNvSpPr/>
                <p:nvPr/>
              </p:nvSpPr>
              <p:spPr>
                <a:xfrm>
                  <a:off x="6779094" y="4522453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6" name="Ellipse 105"/>
                <p:cNvSpPr/>
                <p:nvPr/>
              </p:nvSpPr>
              <p:spPr>
                <a:xfrm>
                  <a:off x="6135093" y="3007308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7" name="Ellipse 106"/>
                <p:cNvSpPr/>
                <p:nvPr/>
              </p:nvSpPr>
              <p:spPr>
                <a:xfrm>
                  <a:off x="5482076" y="3512064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08" name="Ellipse 107"/>
                <p:cNvSpPr/>
                <p:nvPr/>
              </p:nvSpPr>
              <p:spPr>
                <a:xfrm>
                  <a:off x="6779094" y="1489660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09" name="Rechtwinkliges Dreieck 108"/>
                <p:cNvSpPr/>
                <p:nvPr/>
              </p:nvSpPr>
              <p:spPr>
                <a:xfrm rot="13500000">
                  <a:off x="4871417" y="3676623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0" name="Rechteck 109"/>
                <p:cNvSpPr/>
                <p:nvPr/>
              </p:nvSpPr>
              <p:spPr>
                <a:xfrm>
                  <a:off x="7864364" y="3006267"/>
                  <a:ext cx="255600" cy="255600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1" name="Rechteck 110"/>
                <p:cNvSpPr/>
                <p:nvPr/>
              </p:nvSpPr>
              <p:spPr>
                <a:xfrm>
                  <a:off x="7864364" y="3448583"/>
                  <a:ext cx="255600" cy="255600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2" name="Rechteck 111"/>
                <p:cNvSpPr/>
                <p:nvPr/>
              </p:nvSpPr>
              <p:spPr>
                <a:xfrm>
                  <a:off x="7864364" y="2563951"/>
                  <a:ext cx="255600" cy="255600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113" name="Gerade Verbindung mit Pfeil 112"/>
                <p:cNvCxnSpPr>
                  <a:endCxn id="100" idx="1"/>
                </p:cNvCxnSpPr>
                <p:nvPr/>
              </p:nvCxnSpPr>
              <p:spPr>
                <a:xfrm>
                  <a:off x="5088697" y="2498652"/>
                  <a:ext cx="428225" cy="37279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Gerade Verbindung mit Pfeil 113"/>
                <p:cNvCxnSpPr>
                  <a:endCxn id="107" idx="1"/>
                </p:cNvCxnSpPr>
                <p:nvPr/>
              </p:nvCxnSpPr>
              <p:spPr>
                <a:xfrm>
                  <a:off x="5088697" y="2498651"/>
                  <a:ext cx="430811" cy="1050692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Gerade Verbindung mit Pfeil 114"/>
                <p:cNvCxnSpPr>
                  <a:stCxn id="96" idx="2"/>
                  <a:endCxn id="100" idx="1"/>
                </p:cNvCxnSpPr>
                <p:nvPr/>
              </p:nvCxnSpPr>
              <p:spPr>
                <a:xfrm flipV="1">
                  <a:off x="5088691" y="2535931"/>
                  <a:ext cx="428231" cy="217281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Gerade Verbindung mit Pfeil 115"/>
                <p:cNvCxnSpPr>
                  <a:stCxn id="96" idx="2"/>
                </p:cNvCxnSpPr>
                <p:nvPr/>
              </p:nvCxnSpPr>
              <p:spPr>
                <a:xfrm>
                  <a:off x="5088691" y="2753212"/>
                  <a:ext cx="427473" cy="793109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Gerade Verbindung mit Pfeil 116"/>
                <p:cNvCxnSpPr>
                  <a:stCxn id="97" idx="2"/>
                  <a:endCxn id="100" idx="2"/>
                </p:cNvCxnSpPr>
                <p:nvPr/>
              </p:nvCxnSpPr>
              <p:spPr>
                <a:xfrm flipV="1">
                  <a:off x="5088689" y="2625932"/>
                  <a:ext cx="390801" cy="381376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Gerade Verbindung mit Pfeil 117"/>
                <p:cNvCxnSpPr>
                  <a:stCxn id="97" idx="2"/>
                  <a:endCxn id="107" idx="2"/>
                </p:cNvCxnSpPr>
                <p:nvPr/>
              </p:nvCxnSpPr>
              <p:spPr>
                <a:xfrm>
                  <a:off x="5088689" y="3007308"/>
                  <a:ext cx="393387" cy="632036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Gerade Verbindung mit Pfeil 118"/>
                <p:cNvCxnSpPr>
                  <a:stCxn id="98" idx="2"/>
                  <a:endCxn id="100" idx="2"/>
                </p:cNvCxnSpPr>
                <p:nvPr/>
              </p:nvCxnSpPr>
              <p:spPr>
                <a:xfrm flipV="1">
                  <a:off x="5088694" y="2625932"/>
                  <a:ext cx="390796" cy="635935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Gerade Verbindung mit Pfeil 119"/>
                <p:cNvCxnSpPr>
                  <a:stCxn id="98" idx="2"/>
                  <a:endCxn id="107" idx="2"/>
                </p:cNvCxnSpPr>
                <p:nvPr/>
              </p:nvCxnSpPr>
              <p:spPr>
                <a:xfrm>
                  <a:off x="5088694" y="3261867"/>
                  <a:ext cx="393382" cy="377477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Gerade Verbindung mit Pfeil 120"/>
                <p:cNvCxnSpPr>
                  <a:stCxn id="99" idx="2"/>
                  <a:endCxn id="100" idx="3"/>
                </p:cNvCxnSpPr>
                <p:nvPr/>
              </p:nvCxnSpPr>
              <p:spPr>
                <a:xfrm flipV="1">
                  <a:off x="5088695" y="2715933"/>
                  <a:ext cx="428227" cy="796131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Gerade Verbindung mit Pfeil 121"/>
                <p:cNvCxnSpPr>
                  <a:stCxn id="109" idx="2"/>
                  <a:endCxn id="100" idx="3"/>
                </p:cNvCxnSpPr>
                <p:nvPr/>
              </p:nvCxnSpPr>
              <p:spPr>
                <a:xfrm flipV="1">
                  <a:off x="5088696" y="2715933"/>
                  <a:ext cx="428226" cy="1050690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Gerade Verbindung mit Pfeil 122"/>
                <p:cNvCxnSpPr>
                  <a:stCxn id="109" idx="2"/>
                  <a:endCxn id="107" idx="3"/>
                </p:cNvCxnSpPr>
                <p:nvPr/>
              </p:nvCxnSpPr>
              <p:spPr>
                <a:xfrm flipV="1">
                  <a:off x="5088696" y="3729345"/>
                  <a:ext cx="430812" cy="37278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4" name="Gerade Verbindung mit Pfeil 123"/>
                <p:cNvCxnSpPr>
                  <a:stCxn id="100" idx="6"/>
                  <a:endCxn id="103" idx="2"/>
                </p:cNvCxnSpPr>
                <p:nvPr/>
              </p:nvCxnSpPr>
              <p:spPr>
                <a:xfrm flipV="1">
                  <a:off x="5735090" y="2243470"/>
                  <a:ext cx="400003" cy="382462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Gerade Verbindung mit Pfeil 124"/>
                <p:cNvCxnSpPr>
                  <a:stCxn id="100" idx="6"/>
                  <a:endCxn id="106" idx="2"/>
                </p:cNvCxnSpPr>
                <p:nvPr/>
              </p:nvCxnSpPr>
              <p:spPr>
                <a:xfrm>
                  <a:off x="5735090" y="2625932"/>
                  <a:ext cx="400003" cy="508656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Gerade Verbindung mit Pfeil 125"/>
                <p:cNvCxnSpPr>
                  <a:stCxn id="100" idx="6"/>
                  <a:endCxn id="104" idx="2"/>
                </p:cNvCxnSpPr>
                <p:nvPr/>
              </p:nvCxnSpPr>
              <p:spPr>
                <a:xfrm>
                  <a:off x="5735090" y="2625932"/>
                  <a:ext cx="397823" cy="1395251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Gerade Verbindung mit Pfeil 126"/>
                <p:cNvCxnSpPr>
                  <a:stCxn id="107" idx="6"/>
                  <a:endCxn id="103" idx="2"/>
                </p:cNvCxnSpPr>
                <p:nvPr/>
              </p:nvCxnSpPr>
              <p:spPr>
                <a:xfrm flipV="1">
                  <a:off x="5737676" y="2243470"/>
                  <a:ext cx="397417" cy="1395874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Gerade Verbindung mit Pfeil 127"/>
                <p:cNvCxnSpPr>
                  <a:stCxn id="107" idx="6"/>
                  <a:endCxn id="104" idx="2"/>
                </p:cNvCxnSpPr>
                <p:nvPr/>
              </p:nvCxnSpPr>
              <p:spPr>
                <a:xfrm>
                  <a:off x="5737676" y="3639344"/>
                  <a:ext cx="395237" cy="381839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Gerade Verbindung mit Pfeil 128"/>
                <p:cNvCxnSpPr>
                  <a:stCxn id="103" idx="6"/>
                  <a:endCxn id="108" idx="2"/>
                </p:cNvCxnSpPr>
                <p:nvPr/>
              </p:nvCxnSpPr>
              <p:spPr>
                <a:xfrm flipV="1">
                  <a:off x="6390693" y="1616940"/>
                  <a:ext cx="388401" cy="626530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Gerade Verbindung mit Pfeil 129"/>
                <p:cNvCxnSpPr>
                  <a:stCxn id="103" idx="6"/>
                  <a:endCxn id="102" idx="2"/>
                </p:cNvCxnSpPr>
                <p:nvPr/>
              </p:nvCxnSpPr>
              <p:spPr>
                <a:xfrm>
                  <a:off x="6390693" y="2243470"/>
                  <a:ext cx="388401" cy="385483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Gerade Verbindung mit Pfeil 130"/>
                <p:cNvCxnSpPr>
                  <a:stCxn id="103" idx="6"/>
                  <a:endCxn id="101" idx="2"/>
                </p:cNvCxnSpPr>
                <p:nvPr/>
              </p:nvCxnSpPr>
              <p:spPr>
                <a:xfrm>
                  <a:off x="6390693" y="2243470"/>
                  <a:ext cx="388401" cy="1395873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2" name="Gerade Verbindung mit Pfeil 131"/>
                <p:cNvCxnSpPr>
                  <a:stCxn id="103" idx="6"/>
                  <a:endCxn id="105" idx="2"/>
                </p:cNvCxnSpPr>
                <p:nvPr/>
              </p:nvCxnSpPr>
              <p:spPr>
                <a:xfrm>
                  <a:off x="6390693" y="2243470"/>
                  <a:ext cx="388401" cy="2406263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Gerade Verbindung mit Pfeil 132"/>
                <p:cNvCxnSpPr>
                  <a:stCxn id="106" idx="6"/>
                  <a:endCxn id="108" idx="2"/>
                </p:cNvCxnSpPr>
                <p:nvPr/>
              </p:nvCxnSpPr>
              <p:spPr>
                <a:xfrm flipV="1">
                  <a:off x="6390693" y="1616940"/>
                  <a:ext cx="388401" cy="1517648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Gerade Verbindung mit Pfeil 133"/>
                <p:cNvCxnSpPr>
                  <a:stCxn id="106" idx="6"/>
                  <a:endCxn id="102" idx="2"/>
                </p:cNvCxnSpPr>
                <p:nvPr/>
              </p:nvCxnSpPr>
              <p:spPr>
                <a:xfrm flipV="1">
                  <a:off x="6390693" y="2628953"/>
                  <a:ext cx="388401" cy="505635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Gerade Verbindung mit Pfeil 134"/>
                <p:cNvCxnSpPr>
                  <a:stCxn id="106" idx="6"/>
                  <a:endCxn id="101" idx="2"/>
                </p:cNvCxnSpPr>
                <p:nvPr/>
              </p:nvCxnSpPr>
              <p:spPr>
                <a:xfrm>
                  <a:off x="6390693" y="3134588"/>
                  <a:ext cx="388401" cy="504755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Gerade Verbindung mit Pfeil 135"/>
                <p:cNvCxnSpPr>
                  <a:stCxn id="106" idx="6"/>
                  <a:endCxn id="105" idx="2"/>
                </p:cNvCxnSpPr>
                <p:nvPr/>
              </p:nvCxnSpPr>
              <p:spPr>
                <a:xfrm>
                  <a:off x="6390693" y="3134588"/>
                  <a:ext cx="388401" cy="1515145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Gerade Verbindung mit Pfeil 136"/>
                <p:cNvCxnSpPr>
                  <a:stCxn id="104" idx="6"/>
                  <a:endCxn id="108" idx="2"/>
                </p:cNvCxnSpPr>
                <p:nvPr/>
              </p:nvCxnSpPr>
              <p:spPr>
                <a:xfrm flipV="1">
                  <a:off x="6388513" y="1616940"/>
                  <a:ext cx="390581" cy="2404243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Gerade Verbindung mit Pfeil 137"/>
                <p:cNvCxnSpPr>
                  <a:endCxn id="102" idx="2"/>
                </p:cNvCxnSpPr>
                <p:nvPr/>
              </p:nvCxnSpPr>
              <p:spPr>
                <a:xfrm flipV="1">
                  <a:off x="6390693" y="2628953"/>
                  <a:ext cx="388401" cy="1392230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Gerade Verbindung mit Pfeil 138"/>
                <p:cNvCxnSpPr>
                  <a:endCxn id="101" idx="2"/>
                </p:cNvCxnSpPr>
                <p:nvPr/>
              </p:nvCxnSpPr>
              <p:spPr>
                <a:xfrm flipV="1">
                  <a:off x="6390693" y="3639343"/>
                  <a:ext cx="388401" cy="381840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0" name="Gerade Verbindung mit Pfeil 139"/>
                <p:cNvCxnSpPr>
                  <a:endCxn id="105" idx="2"/>
                </p:cNvCxnSpPr>
                <p:nvPr/>
              </p:nvCxnSpPr>
              <p:spPr>
                <a:xfrm>
                  <a:off x="6390693" y="4014341"/>
                  <a:ext cx="388401" cy="635392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Gerade Verbindung mit Pfeil 140"/>
                <p:cNvCxnSpPr>
                  <a:stCxn id="102" idx="6"/>
                  <a:endCxn id="112" idx="1"/>
                </p:cNvCxnSpPr>
                <p:nvPr/>
              </p:nvCxnSpPr>
              <p:spPr>
                <a:xfrm>
                  <a:off x="7034694" y="2628953"/>
                  <a:ext cx="829670" cy="62798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2" name="Gerade Verbindung mit Pfeil 141"/>
                <p:cNvCxnSpPr>
                  <a:endCxn id="110" idx="1"/>
                </p:cNvCxnSpPr>
                <p:nvPr/>
              </p:nvCxnSpPr>
              <p:spPr>
                <a:xfrm>
                  <a:off x="7034694" y="2625932"/>
                  <a:ext cx="829670" cy="508135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Gerade Verbindung mit Pfeil 142"/>
                <p:cNvCxnSpPr>
                  <a:endCxn id="111" idx="1"/>
                </p:cNvCxnSpPr>
                <p:nvPr/>
              </p:nvCxnSpPr>
              <p:spPr>
                <a:xfrm>
                  <a:off x="7034694" y="2644571"/>
                  <a:ext cx="829670" cy="931812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Gerade Verbindung mit Pfeil 143"/>
                <p:cNvCxnSpPr>
                  <a:stCxn id="108" idx="6"/>
                  <a:endCxn id="112" idx="1"/>
                </p:cNvCxnSpPr>
                <p:nvPr/>
              </p:nvCxnSpPr>
              <p:spPr>
                <a:xfrm>
                  <a:off x="7034694" y="1616940"/>
                  <a:ext cx="829670" cy="1074811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Gerade Verbindung mit Pfeil 144"/>
                <p:cNvCxnSpPr>
                  <a:stCxn id="108" idx="6"/>
                  <a:endCxn id="110" idx="1"/>
                </p:cNvCxnSpPr>
                <p:nvPr/>
              </p:nvCxnSpPr>
              <p:spPr>
                <a:xfrm>
                  <a:off x="7034694" y="1616940"/>
                  <a:ext cx="829670" cy="1517127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Gerade Verbindung mit Pfeil 145"/>
                <p:cNvCxnSpPr>
                  <a:stCxn id="108" idx="6"/>
                  <a:endCxn id="111" idx="1"/>
                </p:cNvCxnSpPr>
                <p:nvPr/>
              </p:nvCxnSpPr>
              <p:spPr>
                <a:xfrm>
                  <a:off x="7034694" y="1616940"/>
                  <a:ext cx="829670" cy="1959443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Gerade Verbindung mit Pfeil 146"/>
                <p:cNvCxnSpPr>
                  <a:stCxn id="101" idx="6"/>
                  <a:endCxn id="112" idx="1"/>
                </p:cNvCxnSpPr>
                <p:nvPr/>
              </p:nvCxnSpPr>
              <p:spPr>
                <a:xfrm flipV="1">
                  <a:off x="7034694" y="2691751"/>
                  <a:ext cx="829670" cy="947592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Gerade Verbindung mit Pfeil 147"/>
                <p:cNvCxnSpPr>
                  <a:endCxn id="110" idx="1"/>
                </p:cNvCxnSpPr>
                <p:nvPr/>
              </p:nvCxnSpPr>
              <p:spPr>
                <a:xfrm flipV="1">
                  <a:off x="7034694" y="3134067"/>
                  <a:ext cx="829670" cy="522310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 Verbindung mit Pfeil 148"/>
                <p:cNvCxnSpPr>
                  <a:stCxn id="101" idx="6"/>
                  <a:endCxn id="111" idx="1"/>
                </p:cNvCxnSpPr>
                <p:nvPr/>
              </p:nvCxnSpPr>
              <p:spPr>
                <a:xfrm flipV="1">
                  <a:off x="7034694" y="3576383"/>
                  <a:ext cx="829670" cy="62960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 Verbindung mit Pfeil 149"/>
                <p:cNvCxnSpPr>
                  <a:stCxn id="105" idx="6"/>
                  <a:endCxn id="112" idx="1"/>
                </p:cNvCxnSpPr>
                <p:nvPr/>
              </p:nvCxnSpPr>
              <p:spPr>
                <a:xfrm flipV="1">
                  <a:off x="7034694" y="2691751"/>
                  <a:ext cx="829670" cy="1957982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1" name="Gerade Verbindung mit Pfeil 150"/>
                <p:cNvCxnSpPr>
                  <a:stCxn id="105" idx="6"/>
                  <a:endCxn id="110" idx="1"/>
                </p:cNvCxnSpPr>
                <p:nvPr/>
              </p:nvCxnSpPr>
              <p:spPr>
                <a:xfrm flipV="1">
                  <a:off x="7034694" y="3134067"/>
                  <a:ext cx="829670" cy="1515666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2" name="Gerade Verbindung mit Pfeil 151"/>
                <p:cNvCxnSpPr>
                  <a:endCxn id="111" idx="1"/>
                </p:cNvCxnSpPr>
                <p:nvPr/>
              </p:nvCxnSpPr>
              <p:spPr>
                <a:xfrm flipV="1">
                  <a:off x="7034694" y="3576383"/>
                  <a:ext cx="829670" cy="1084228"/>
                </a:xfrm>
                <a:prstGeom prst="straightConnector1">
                  <a:avLst/>
                </a:prstGeom>
                <a:ln w="127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Gewinkelter Verbinder 152"/>
                <p:cNvCxnSpPr/>
                <p:nvPr/>
              </p:nvCxnSpPr>
              <p:spPr>
                <a:xfrm rot="10800000" flipV="1">
                  <a:off x="5521954" y="3585343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Gewinkelter Verbinder 153"/>
                <p:cNvCxnSpPr/>
                <p:nvPr/>
              </p:nvCxnSpPr>
              <p:spPr>
                <a:xfrm rot="10800000" flipV="1">
                  <a:off x="5521954" y="2571932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Gewinkelter Verbinder 154"/>
                <p:cNvCxnSpPr/>
                <p:nvPr/>
              </p:nvCxnSpPr>
              <p:spPr>
                <a:xfrm rot="10800000" flipV="1">
                  <a:off x="6167149" y="2185476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6" name="Gewinkelter Verbinder 155"/>
                <p:cNvCxnSpPr/>
                <p:nvPr/>
              </p:nvCxnSpPr>
              <p:spPr>
                <a:xfrm rot="10800000" flipV="1">
                  <a:off x="6175010" y="3967183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7" name="Gewinkelter Verbinder 156"/>
                <p:cNvCxnSpPr/>
                <p:nvPr/>
              </p:nvCxnSpPr>
              <p:spPr>
                <a:xfrm rot="10800000" flipV="1">
                  <a:off x="6167149" y="3080067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8" name="Gewinkelter Verbinder 157"/>
                <p:cNvCxnSpPr/>
                <p:nvPr/>
              </p:nvCxnSpPr>
              <p:spPr>
                <a:xfrm rot="10800000" flipV="1">
                  <a:off x="6817681" y="1562940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Gewinkelter Verbinder 158"/>
                <p:cNvCxnSpPr/>
                <p:nvPr/>
              </p:nvCxnSpPr>
              <p:spPr>
                <a:xfrm rot="10800000" flipV="1">
                  <a:off x="6817681" y="2574953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0" name="Gewinkelter Verbinder 159"/>
                <p:cNvCxnSpPr/>
                <p:nvPr/>
              </p:nvCxnSpPr>
              <p:spPr>
                <a:xfrm rot="10800000" flipV="1">
                  <a:off x="6819630" y="3585344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Gewinkelter Verbinder 160"/>
                <p:cNvCxnSpPr/>
                <p:nvPr/>
              </p:nvCxnSpPr>
              <p:spPr>
                <a:xfrm rot="10800000" flipV="1">
                  <a:off x="6814158" y="4595733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7" name="Gekrümmter Verbinder 86"/>
              <p:cNvCxnSpPr>
                <a:stCxn id="108" idx="7"/>
                <a:endCxn id="103" idx="2"/>
              </p:cNvCxnSpPr>
              <p:nvPr/>
            </p:nvCxnSpPr>
            <p:spPr>
              <a:xfrm rot="16200000" flipH="1" flipV="1">
                <a:off x="6358297" y="1368121"/>
                <a:ext cx="716531" cy="862169"/>
              </a:xfrm>
              <a:prstGeom prst="curvedConnector4">
                <a:avLst>
                  <a:gd name="adj1" fmla="val -14824"/>
                  <a:gd name="adj2" fmla="val 126515"/>
                </a:avLst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Gekrümmter Verbinder 87"/>
              <p:cNvCxnSpPr>
                <a:stCxn id="102" idx="7"/>
                <a:endCxn id="108" idx="4"/>
              </p:cNvCxnSpPr>
              <p:nvPr/>
            </p:nvCxnSpPr>
            <p:spPr>
              <a:xfrm rot="16200000" flipV="1">
                <a:off x="6705097" y="2010404"/>
                <a:ext cx="794732" cy="90368"/>
              </a:xfrm>
              <a:prstGeom prst="curvedConnector3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Gekrümmter Verbinder 88"/>
              <p:cNvCxnSpPr>
                <a:stCxn id="101" idx="0"/>
                <a:endCxn id="102" idx="6"/>
              </p:cNvCxnSpPr>
              <p:nvPr/>
            </p:nvCxnSpPr>
            <p:spPr>
              <a:xfrm rot="5400000" flipH="1" flipV="1">
                <a:off x="6679624" y="2920610"/>
                <a:ext cx="883110" cy="127800"/>
              </a:xfrm>
              <a:prstGeom prst="curvedConnector4">
                <a:avLst>
                  <a:gd name="adj1" fmla="val 42794"/>
                  <a:gd name="adj2" fmla="val 278873"/>
                </a:avLst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Gekrümmter Verbinder 89"/>
              <p:cNvCxnSpPr>
                <a:stCxn id="101" idx="6"/>
                <a:endCxn id="100" idx="3"/>
              </p:cNvCxnSpPr>
              <p:nvPr/>
            </p:nvCxnSpPr>
            <p:spPr>
              <a:xfrm flipH="1" flipV="1">
                <a:off x="5667307" y="2629935"/>
                <a:ext cx="1517772" cy="923410"/>
              </a:xfrm>
              <a:prstGeom prst="curvedConnector4">
                <a:avLst>
                  <a:gd name="adj1" fmla="val -15062"/>
                  <a:gd name="adj2" fmla="val 54873"/>
                </a:avLst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Gekrümmter Verbinder 90"/>
              <p:cNvCxnSpPr>
                <a:endCxn id="107" idx="2"/>
              </p:cNvCxnSpPr>
              <p:nvPr/>
            </p:nvCxnSpPr>
            <p:spPr>
              <a:xfrm rot="10800000" flipV="1">
                <a:off x="5632461" y="3544026"/>
                <a:ext cx="1552618" cy="9320"/>
              </a:xfrm>
              <a:prstGeom prst="curvedConnector5">
                <a:avLst>
                  <a:gd name="adj1" fmla="val 41769"/>
                  <a:gd name="adj2" fmla="val 3918455"/>
                  <a:gd name="adj3" fmla="val 114724"/>
                </a:avLst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Gerade Verbindung mit Pfeil 91"/>
              <p:cNvCxnSpPr>
                <a:stCxn id="107" idx="6"/>
                <a:endCxn id="106" idx="2"/>
              </p:cNvCxnSpPr>
              <p:nvPr/>
            </p:nvCxnSpPr>
            <p:spPr>
              <a:xfrm flipV="1">
                <a:off x="5888061" y="3048590"/>
                <a:ext cx="397417" cy="504756"/>
              </a:xfrm>
              <a:prstGeom prst="straightConnector1">
                <a:avLst/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Gekrümmter Verbinder 92"/>
              <p:cNvCxnSpPr>
                <a:stCxn id="105" idx="6"/>
                <a:endCxn id="106" idx="2"/>
              </p:cNvCxnSpPr>
              <p:nvPr/>
            </p:nvCxnSpPr>
            <p:spPr>
              <a:xfrm flipH="1" flipV="1">
                <a:off x="6285478" y="3048590"/>
                <a:ext cx="899601" cy="1515145"/>
              </a:xfrm>
              <a:prstGeom prst="curvedConnector5">
                <a:avLst>
                  <a:gd name="adj1" fmla="val -25411"/>
                  <a:gd name="adj2" fmla="val 50000"/>
                  <a:gd name="adj3" fmla="val 125411"/>
                </a:avLst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Gekrümmter Verbinder 93"/>
              <p:cNvCxnSpPr>
                <a:stCxn id="105" idx="6"/>
                <a:endCxn id="104" idx="4"/>
              </p:cNvCxnSpPr>
              <p:nvPr/>
            </p:nvCxnSpPr>
            <p:spPr>
              <a:xfrm flipH="1" flipV="1">
                <a:off x="6411098" y="4062465"/>
                <a:ext cx="773981" cy="501270"/>
              </a:xfrm>
              <a:prstGeom prst="curvedConnector4">
                <a:avLst>
                  <a:gd name="adj1" fmla="val -29536"/>
                  <a:gd name="adj2" fmla="val 62696"/>
                </a:avLst>
              </a:prstGeom>
              <a:ln w="127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2" name="Gerade Verbindung mit Pfeil 81"/>
            <p:cNvCxnSpPr>
              <a:stCxn id="99" idx="2"/>
              <a:endCxn id="107" idx="3"/>
            </p:cNvCxnSpPr>
            <p:nvPr/>
          </p:nvCxnSpPr>
          <p:spPr>
            <a:xfrm>
              <a:off x="5239080" y="3426066"/>
              <a:ext cx="430813" cy="217281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83180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Reservoir Computing Network (RCN)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Ein</a:t>
            </a:r>
            <a:r>
              <a:rPr lang="en-US" dirty="0" smtClean="0"/>
              <a:t> RCN </a:t>
            </a:r>
            <a:r>
              <a:rPr lang="en-US" dirty="0" err="1" smtClean="0"/>
              <a:t>besteht</a:t>
            </a:r>
            <a:r>
              <a:rPr lang="en-US" dirty="0" smtClean="0"/>
              <a:t> </a:t>
            </a:r>
            <a:r>
              <a:rPr lang="en-US" dirty="0" err="1" smtClean="0"/>
              <a:t>aus</a:t>
            </a:r>
            <a:r>
              <a:rPr lang="en-US" dirty="0" smtClean="0"/>
              <a:t> </a:t>
            </a:r>
            <a:r>
              <a:rPr lang="en-US" dirty="0" err="1" smtClean="0"/>
              <a:t>einer</a:t>
            </a:r>
            <a:r>
              <a:rPr lang="en-US" dirty="0" smtClean="0"/>
              <a:t> </a:t>
            </a:r>
            <a:r>
              <a:rPr lang="en-US" dirty="0" err="1" smtClean="0"/>
              <a:t>Eingabe</a:t>
            </a:r>
            <a:r>
              <a:rPr lang="en-US" dirty="0" smtClean="0"/>
              <a:t>-, </a:t>
            </a:r>
            <a:r>
              <a:rPr lang="en-US" dirty="0" err="1" smtClean="0"/>
              <a:t>einer</a:t>
            </a:r>
            <a:r>
              <a:rPr lang="en-US" dirty="0" smtClean="0"/>
              <a:t> </a:t>
            </a:r>
            <a:r>
              <a:rPr lang="en-US" dirty="0" err="1" smtClean="0"/>
              <a:t>verdeckten</a:t>
            </a:r>
            <a:r>
              <a:rPr lang="en-US" dirty="0" smtClean="0"/>
              <a:t> </a:t>
            </a:r>
            <a:r>
              <a:rPr lang="en-US" dirty="0" err="1" smtClean="0"/>
              <a:t>rekurrenten</a:t>
            </a:r>
            <a:r>
              <a:rPr lang="en-US" dirty="0" smtClean="0"/>
              <a:t>, und </a:t>
            </a:r>
            <a:r>
              <a:rPr lang="en-US" dirty="0" err="1" smtClean="0"/>
              <a:t>aus</a:t>
            </a:r>
            <a:r>
              <a:rPr lang="en-US" dirty="0" smtClean="0"/>
              <a:t> </a:t>
            </a:r>
            <a:r>
              <a:rPr lang="en-US" dirty="0" err="1" smtClean="0"/>
              <a:t>einer</a:t>
            </a:r>
            <a:r>
              <a:rPr lang="en-US" dirty="0" smtClean="0"/>
              <a:t> </a:t>
            </a:r>
            <a:r>
              <a:rPr lang="en-US" dirty="0" err="1" smtClean="0"/>
              <a:t>Ausgabe-Schicht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bg1"/>
                </a:solidFill>
              </a:rPr>
              <a:t>Jede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Schicht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abstrahiert</a:t>
            </a:r>
            <a:r>
              <a:rPr lang="en-US" dirty="0" smtClean="0">
                <a:solidFill>
                  <a:schemeClr val="bg1"/>
                </a:solidFill>
              </a:rPr>
              <a:t> den </a:t>
            </a:r>
            <a:r>
              <a:rPr lang="en-US" dirty="0" err="1" smtClean="0">
                <a:solidFill>
                  <a:schemeClr val="bg1"/>
                </a:solidFill>
              </a:rPr>
              <a:t>Eingang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mehr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rgbClr val="002060"/>
                </a:solidFill>
              </a:rPr>
              <a:t>Rekurrente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err="1" smtClean="0">
                <a:solidFill>
                  <a:srgbClr val="002060"/>
                </a:solidFill>
              </a:rPr>
              <a:t>Verbindungen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err="1" smtClean="0">
                <a:solidFill>
                  <a:srgbClr val="002060"/>
                </a:solidFill>
              </a:rPr>
              <a:t>ermöglichen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err="1" smtClean="0">
                <a:solidFill>
                  <a:srgbClr val="002060"/>
                </a:solidFill>
              </a:rPr>
              <a:t>es</a:t>
            </a:r>
            <a:r>
              <a:rPr lang="en-US" dirty="0" smtClean="0">
                <a:solidFill>
                  <a:srgbClr val="002060"/>
                </a:solidFill>
              </a:rPr>
              <a:t>, den </a:t>
            </a:r>
            <a:r>
              <a:rPr lang="en-US" dirty="0" err="1" smtClean="0">
                <a:solidFill>
                  <a:srgbClr val="002060"/>
                </a:solidFill>
              </a:rPr>
              <a:t>vorherigen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err="1" smtClean="0">
                <a:solidFill>
                  <a:srgbClr val="002060"/>
                </a:solidFill>
              </a:rPr>
              <a:t>verdeckten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err="1" smtClean="0">
                <a:solidFill>
                  <a:srgbClr val="002060"/>
                </a:solidFill>
              </a:rPr>
              <a:t>Zustand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err="1" smtClean="0">
                <a:solidFill>
                  <a:srgbClr val="002060"/>
                </a:solidFill>
              </a:rPr>
              <a:t>zu</a:t>
            </a:r>
            <a:r>
              <a:rPr lang="en-US" dirty="0" smtClean="0">
                <a:solidFill>
                  <a:srgbClr val="002060"/>
                </a:solidFill>
              </a:rPr>
              <a:t> </a:t>
            </a:r>
            <a:r>
              <a:rPr lang="en-US" dirty="0" err="1" smtClean="0">
                <a:solidFill>
                  <a:srgbClr val="002060"/>
                </a:solidFill>
              </a:rPr>
              <a:t>benutzen</a:t>
            </a:r>
            <a:endParaRPr lang="en-US" dirty="0">
              <a:solidFill>
                <a:srgbClr val="00206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Die </a:t>
            </a:r>
            <a:r>
              <a:rPr lang="en-US" dirty="0" err="1" smtClean="0"/>
              <a:t>Ausgabe-Schicht</a:t>
            </a:r>
            <a:r>
              <a:rPr lang="en-US" dirty="0" smtClean="0"/>
              <a:t> </a:t>
            </a:r>
            <a:r>
              <a:rPr lang="en-US" dirty="0" err="1" smtClean="0"/>
              <a:t>löst</a:t>
            </a:r>
            <a:r>
              <a:rPr lang="en-US" dirty="0" smtClean="0"/>
              <a:t> </a:t>
            </a:r>
            <a:r>
              <a:rPr lang="en-US" dirty="0" err="1" smtClean="0"/>
              <a:t>eine</a:t>
            </a:r>
            <a:r>
              <a:rPr lang="en-US" dirty="0" smtClean="0"/>
              <a:t> </a:t>
            </a:r>
            <a:r>
              <a:rPr lang="en-US" dirty="0" err="1" smtClean="0"/>
              <a:t>Aufgabe</a:t>
            </a:r>
            <a:r>
              <a:rPr lang="en-US" dirty="0" smtClean="0"/>
              <a:t> (</a:t>
            </a:r>
            <a:r>
              <a:rPr lang="en-US" dirty="0" err="1" smtClean="0"/>
              <a:t>Klassifikation</a:t>
            </a:r>
            <a:r>
              <a:rPr lang="en-US" dirty="0" smtClean="0"/>
              <a:t> </a:t>
            </a:r>
            <a:r>
              <a:rPr lang="en-US" dirty="0" err="1" smtClean="0"/>
              <a:t>oder</a:t>
            </a:r>
            <a:r>
              <a:rPr lang="en-US" dirty="0" smtClean="0"/>
              <a:t> Regression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Nur</a:t>
            </a:r>
            <a:r>
              <a:rPr lang="en-US" dirty="0" smtClean="0"/>
              <a:t> die </a:t>
            </a:r>
            <a:r>
              <a:rPr lang="en-US" dirty="0" err="1" smtClean="0"/>
              <a:t>Verbindungen</a:t>
            </a:r>
            <a:r>
              <a:rPr lang="en-US" dirty="0" smtClean="0"/>
              <a:t> von der </a:t>
            </a:r>
            <a:r>
              <a:rPr lang="en-US" dirty="0" err="1" smtClean="0"/>
              <a:t>verdeckten</a:t>
            </a:r>
            <a:r>
              <a:rPr lang="en-US" dirty="0" smtClean="0"/>
              <a:t> </a:t>
            </a:r>
            <a:r>
              <a:rPr lang="en-US" dirty="0" err="1" smtClean="0"/>
              <a:t>Schicht</a:t>
            </a:r>
            <a:r>
              <a:rPr lang="en-US" dirty="0" smtClean="0"/>
              <a:t> </a:t>
            </a:r>
            <a:r>
              <a:rPr lang="en-US" dirty="0" err="1" smtClean="0"/>
              <a:t>zur</a:t>
            </a:r>
            <a:r>
              <a:rPr lang="en-US" dirty="0" smtClean="0"/>
              <a:t> </a:t>
            </a:r>
            <a:r>
              <a:rPr lang="en-US" dirty="0" err="1" smtClean="0"/>
              <a:t>Ausgabeschicht</a:t>
            </a:r>
            <a:r>
              <a:rPr lang="en-US" dirty="0" smtClean="0"/>
              <a:t> </a:t>
            </a:r>
            <a:r>
              <a:rPr lang="en-US" dirty="0" err="1" smtClean="0"/>
              <a:t>werden</a:t>
            </a:r>
            <a:r>
              <a:rPr lang="en-US" dirty="0" smtClean="0"/>
              <a:t> </a:t>
            </a:r>
            <a:r>
              <a:rPr lang="en-US" dirty="0" err="1" smtClean="0"/>
              <a:t>trainiert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RCNs </a:t>
            </a:r>
            <a:r>
              <a:rPr lang="en-US" dirty="0" err="1" smtClean="0"/>
              <a:t>können</a:t>
            </a:r>
            <a:r>
              <a:rPr lang="en-US" dirty="0" smtClean="0"/>
              <a:t> </a:t>
            </a:r>
            <a:r>
              <a:rPr lang="en-US" dirty="0" err="1" smtClean="0"/>
              <a:t>einen</a:t>
            </a:r>
            <a:r>
              <a:rPr lang="en-US" dirty="0" smtClean="0"/>
              <a:t> </a:t>
            </a:r>
            <a:r>
              <a:rPr lang="en-US" dirty="0" err="1" smtClean="0"/>
              <a:t>zeitlichen</a:t>
            </a:r>
            <a:r>
              <a:rPr lang="en-US" dirty="0" smtClean="0"/>
              <a:t> </a:t>
            </a:r>
            <a:r>
              <a:rPr lang="en-US" dirty="0" err="1" smtClean="0"/>
              <a:t>Kontext</a:t>
            </a:r>
            <a:r>
              <a:rPr lang="en-US" dirty="0" smtClean="0"/>
              <a:t> </a:t>
            </a:r>
            <a:r>
              <a:rPr lang="en-US" dirty="0" err="1" smtClean="0"/>
              <a:t>berücksichtigen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de-DE" dirty="0"/>
          </a:p>
        </p:txBody>
      </p:sp>
      <p:grpSp>
        <p:nvGrpSpPr>
          <p:cNvPr id="194" name="Gruppieren 193"/>
          <p:cNvGrpSpPr>
            <a:grpSpLocks noChangeAspect="1"/>
          </p:cNvGrpSpPr>
          <p:nvPr/>
        </p:nvGrpSpPr>
        <p:grpSpPr>
          <a:xfrm>
            <a:off x="6888685" y="1482400"/>
            <a:ext cx="3953415" cy="4359600"/>
            <a:chOff x="5021795" y="1275430"/>
            <a:chExt cx="3248554" cy="3582320"/>
          </a:xfrm>
        </p:grpSpPr>
        <p:grpSp>
          <p:nvGrpSpPr>
            <p:cNvPr id="195" name="Gruppieren 194"/>
            <p:cNvGrpSpPr/>
            <p:nvPr/>
          </p:nvGrpSpPr>
          <p:grpSpPr>
            <a:xfrm>
              <a:off x="5021795" y="1275430"/>
              <a:ext cx="3248554" cy="3582320"/>
              <a:chOff x="5021795" y="1275430"/>
              <a:chExt cx="3248554" cy="3582320"/>
            </a:xfrm>
          </p:grpSpPr>
          <p:sp>
            <p:nvSpPr>
              <p:cNvPr id="245" name="Rechteck 244"/>
              <p:cNvSpPr/>
              <p:nvPr/>
            </p:nvSpPr>
            <p:spPr>
              <a:xfrm>
                <a:off x="6496219" y="1275430"/>
                <a:ext cx="719221" cy="35823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6" name="Rechteck 245"/>
              <p:cNvSpPr/>
              <p:nvPr/>
            </p:nvSpPr>
            <p:spPr>
              <a:xfrm>
                <a:off x="6254232" y="1275430"/>
                <a:ext cx="316322" cy="35823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7" name="Rechteck 246"/>
              <p:cNvSpPr/>
              <p:nvPr/>
            </p:nvSpPr>
            <p:spPr>
              <a:xfrm>
                <a:off x="5609346" y="1275430"/>
                <a:ext cx="676132" cy="35823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grpSp>
            <p:nvGrpSpPr>
              <p:cNvPr id="248" name="Gruppieren 247"/>
              <p:cNvGrpSpPr/>
              <p:nvPr/>
            </p:nvGrpSpPr>
            <p:grpSpPr>
              <a:xfrm>
                <a:off x="5021795" y="1502653"/>
                <a:ext cx="3248554" cy="3242363"/>
                <a:chOff x="4871410" y="1588651"/>
                <a:chExt cx="3248554" cy="3242363"/>
              </a:xfrm>
            </p:grpSpPr>
            <p:sp>
              <p:nvSpPr>
                <p:cNvPr id="249" name="Rechtwinkliges Dreieck 248"/>
                <p:cNvSpPr/>
                <p:nvPr/>
              </p:nvSpPr>
              <p:spPr>
                <a:xfrm rot="13500000">
                  <a:off x="4871413" y="2411673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0" name="Rechtwinkliges Dreieck 249"/>
                <p:cNvSpPr/>
                <p:nvPr/>
              </p:nvSpPr>
              <p:spPr>
                <a:xfrm rot="13500000">
                  <a:off x="4871412" y="2663212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1" name="Rechtwinkliges Dreieck 250"/>
                <p:cNvSpPr/>
                <p:nvPr/>
              </p:nvSpPr>
              <p:spPr>
                <a:xfrm rot="13500000">
                  <a:off x="4871410" y="2917308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2" name="Rechtwinkliges Dreieck 251"/>
                <p:cNvSpPr/>
                <p:nvPr/>
              </p:nvSpPr>
              <p:spPr>
                <a:xfrm rot="13500000">
                  <a:off x="4871415" y="3171867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3" name="Rechtwinkliges Dreieck 252"/>
                <p:cNvSpPr/>
                <p:nvPr/>
              </p:nvSpPr>
              <p:spPr>
                <a:xfrm rot="13500000">
                  <a:off x="4871416" y="3422064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4" name="Ellipse 253"/>
                <p:cNvSpPr/>
                <p:nvPr/>
              </p:nvSpPr>
              <p:spPr>
                <a:xfrm>
                  <a:off x="5581060" y="3330784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5" name="Ellipse 254"/>
                <p:cNvSpPr/>
                <p:nvPr/>
              </p:nvSpPr>
              <p:spPr>
                <a:xfrm>
                  <a:off x="6599094" y="3503517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6" name="Ellipse 255"/>
                <p:cNvSpPr/>
                <p:nvPr/>
              </p:nvSpPr>
              <p:spPr>
                <a:xfrm>
                  <a:off x="6253245" y="2644735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7" name="Ellipse 256"/>
                <p:cNvSpPr/>
                <p:nvPr/>
              </p:nvSpPr>
              <p:spPr>
                <a:xfrm>
                  <a:off x="5759876" y="2127482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8" name="Ellipse 257"/>
                <p:cNvSpPr/>
                <p:nvPr/>
              </p:nvSpPr>
              <p:spPr>
                <a:xfrm>
                  <a:off x="6031579" y="4148463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9" name="Ellipse 258"/>
                <p:cNvSpPr/>
                <p:nvPr/>
              </p:nvSpPr>
              <p:spPr>
                <a:xfrm>
                  <a:off x="6564030" y="4576454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60" name="Ellipse 259"/>
                <p:cNvSpPr/>
                <p:nvPr/>
              </p:nvSpPr>
              <p:spPr>
                <a:xfrm>
                  <a:off x="6137036" y="3153227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61" name="Ellipse 260"/>
                <p:cNvSpPr/>
                <p:nvPr/>
              </p:nvSpPr>
              <p:spPr>
                <a:xfrm>
                  <a:off x="5653186" y="3801641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262" name="Ellipse 261"/>
                <p:cNvSpPr/>
                <p:nvPr/>
              </p:nvSpPr>
              <p:spPr>
                <a:xfrm>
                  <a:off x="6474171" y="1588651"/>
                  <a:ext cx="255600" cy="254560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63" name="Rechtwinkliges Dreieck 262"/>
                <p:cNvSpPr/>
                <p:nvPr/>
              </p:nvSpPr>
              <p:spPr>
                <a:xfrm rot="13500000">
                  <a:off x="4871417" y="3676623"/>
                  <a:ext cx="180000" cy="180000"/>
                </a:xfrm>
                <a:prstGeom prst="rtTriangle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64" name="Rechteck 263"/>
                <p:cNvSpPr/>
                <p:nvPr/>
              </p:nvSpPr>
              <p:spPr>
                <a:xfrm>
                  <a:off x="7864364" y="3006267"/>
                  <a:ext cx="255600" cy="255600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65" name="Rechteck 264"/>
                <p:cNvSpPr/>
                <p:nvPr/>
              </p:nvSpPr>
              <p:spPr>
                <a:xfrm>
                  <a:off x="7864364" y="3448583"/>
                  <a:ext cx="255600" cy="255600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66" name="Rechteck 265"/>
                <p:cNvSpPr/>
                <p:nvPr/>
              </p:nvSpPr>
              <p:spPr>
                <a:xfrm>
                  <a:off x="7864364" y="2563951"/>
                  <a:ext cx="255600" cy="255600"/>
                </a:xfrm>
                <a:prstGeom prst="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267" name="Gewinkelter Verbinder 266"/>
                <p:cNvCxnSpPr/>
                <p:nvPr/>
              </p:nvCxnSpPr>
              <p:spPr>
                <a:xfrm rot="10800000" flipV="1">
                  <a:off x="5693064" y="3874920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Gewinkelter Verbinder 267"/>
                <p:cNvCxnSpPr/>
                <p:nvPr/>
              </p:nvCxnSpPr>
              <p:spPr>
                <a:xfrm rot="10800000" flipV="1">
                  <a:off x="5623524" y="3404064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9" name="Gewinkelter Verbinder 268"/>
                <p:cNvCxnSpPr/>
                <p:nvPr/>
              </p:nvCxnSpPr>
              <p:spPr>
                <a:xfrm rot="10800000" flipV="1">
                  <a:off x="5791932" y="2196768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0" name="Gewinkelter Verbinder 269"/>
                <p:cNvCxnSpPr/>
                <p:nvPr/>
              </p:nvCxnSpPr>
              <p:spPr>
                <a:xfrm rot="10800000" flipV="1">
                  <a:off x="6073676" y="4221743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" name="Gewinkelter Verbinder 270"/>
                <p:cNvCxnSpPr/>
                <p:nvPr/>
              </p:nvCxnSpPr>
              <p:spPr>
                <a:xfrm rot="10800000" flipV="1">
                  <a:off x="6169092" y="3225986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" name="Gewinkelter Verbinder 271"/>
                <p:cNvCxnSpPr/>
                <p:nvPr/>
              </p:nvCxnSpPr>
              <p:spPr>
                <a:xfrm rot="10800000" flipV="1">
                  <a:off x="6512758" y="1661931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3" name="Gewinkelter Verbinder 272"/>
                <p:cNvCxnSpPr/>
                <p:nvPr/>
              </p:nvCxnSpPr>
              <p:spPr>
                <a:xfrm rot="10800000" flipV="1">
                  <a:off x="6291832" y="2718015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Gewinkelter Verbinder 273"/>
                <p:cNvCxnSpPr/>
                <p:nvPr/>
              </p:nvCxnSpPr>
              <p:spPr>
                <a:xfrm rot="10800000" flipV="1">
                  <a:off x="6639630" y="3576798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5" name="Gewinkelter Verbinder 274"/>
                <p:cNvCxnSpPr/>
                <p:nvPr/>
              </p:nvCxnSpPr>
              <p:spPr>
                <a:xfrm rot="10800000" flipV="1">
                  <a:off x="6599094" y="4649734"/>
                  <a:ext cx="180000" cy="108000"/>
                </a:xfrm>
                <a:prstGeom prst="bentConnector3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196" name="Gerade Verbindung mit Pfeil 195"/>
            <p:cNvCxnSpPr>
              <a:stCxn id="262" idx="6"/>
              <a:endCxn id="266" idx="1"/>
            </p:cNvCxnSpPr>
            <p:nvPr/>
          </p:nvCxnSpPr>
          <p:spPr>
            <a:xfrm>
              <a:off x="6880156" y="1629933"/>
              <a:ext cx="1134593" cy="975820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Gerade Verbindung mit Pfeil 196"/>
            <p:cNvCxnSpPr>
              <a:stCxn id="262" idx="6"/>
              <a:endCxn id="264" idx="1"/>
            </p:cNvCxnSpPr>
            <p:nvPr/>
          </p:nvCxnSpPr>
          <p:spPr>
            <a:xfrm>
              <a:off x="6880156" y="1629933"/>
              <a:ext cx="1134593" cy="1418136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Gerade Verbindung mit Pfeil 197"/>
            <p:cNvCxnSpPr>
              <a:stCxn id="262" idx="6"/>
              <a:endCxn id="265" idx="1"/>
            </p:cNvCxnSpPr>
            <p:nvPr/>
          </p:nvCxnSpPr>
          <p:spPr>
            <a:xfrm>
              <a:off x="6880156" y="1629933"/>
              <a:ext cx="1134593" cy="1860452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Gerade Verbindung mit Pfeil 198"/>
            <p:cNvCxnSpPr>
              <a:stCxn id="256" idx="6"/>
              <a:endCxn id="266" idx="1"/>
            </p:cNvCxnSpPr>
            <p:nvPr/>
          </p:nvCxnSpPr>
          <p:spPr>
            <a:xfrm flipV="1">
              <a:off x="6659230" y="2605753"/>
              <a:ext cx="1355519" cy="80264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Gerade Verbindung mit Pfeil 199"/>
            <p:cNvCxnSpPr>
              <a:stCxn id="256" idx="6"/>
              <a:endCxn id="264" idx="1"/>
            </p:cNvCxnSpPr>
            <p:nvPr/>
          </p:nvCxnSpPr>
          <p:spPr>
            <a:xfrm>
              <a:off x="6659230" y="2686017"/>
              <a:ext cx="1355519" cy="362052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Gerade Verbindung mit Pfeil 200"/>
            <p:cNvCxnSpPr>
              <a:stCxn id="256" idx="6"/>
              <a:endCxn id="265" idx="1"/>
            </p:cNvCxnSpPr>
            <p:nvPr/>
          </p:nvCxnSpPr>
          <p:spPr>
            <a:xfrm>
              <a:off x="6659230" y="2686017"/>
              <a:ext cx="1355519" cy="804368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Gerade Verbindung mit Pfeil 201"/>
            <p:cNvCxnSpPr>
              <a:stCxn id="255" idx="6"/>
              <a:endCxn id="266" idx="1"/>
            </p:cNvCxnSpPr>
            <p:nvPr/>
          </p:nvCxnSpPr>
          <p:spPr>
            <a:xfrm flipV="1">
              <a:off x="7005079" y="2605753"/>
              <a:ext cx="1009670" cy="939046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Gerade Verbindung mit Pfeil 202"/>
            <p:cNvCxnSpPr>
              <a:stCxn id="255" idx="6"/>
              <a:endCxn id="264" idx="1"/>
            </p:cNvCxnSpPr>
            <p:nvPr/>
          </p:nvCxnSpPr>
          <p:spPr>
            <a:xfrm flipV="1">
              <a:off x="7005079" y="3048069"/>
              <a:ext cx="1009670" cy="496730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Gerade Verbindung mit Pfeil 203"/>
            <p:cNvCxnSpPr>
              <a:stCxn id="255" idx="6"/>
              <a:endCxn id="265" idx="1"/>
            </p:cNvCxnSpPr>
            <p:nvPr/>
          </p:nvCxnSpPr>
          <p:spPr>
            <a:xfrm flipV="1">
              <a:off x="7005079" y="3490385"/>
              <a:ext cx="1009670" cy="54414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Gerade Verbindung mit Pfeil 204"/>
            <p:cNvCxnSpPr>
              <a:stCxn id="259" idx="6"/>
              <a:endCxn id="266" idx="1"/>
            </p:cNvCxnSpPr>
            <p:nvPr/>
          </p:nvCxnSpPr>
          <p:spPr>
            <a:xfrm flipV="1">
              <a:off x="6970015" y="2605753"/>
              <a:ext cx="1044734" cy="2011983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Gerade Verbindung mit Pfeil 205"/>
            <p:cNvCxnSpPr>
              <a:stCxn id="259" idx="6"/>
              <a:endCxn id="264" idx="1"/>
            </p:cNvCxnSpPr>
            <p:nvPr/>
          </p:nvCxnSpPr>
          <p:spPr>
            <a:xfrm flipV="1">
              <a:off x="6970015" y="3048069"/>
              <a:ext cx="1044734" cy="1569667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Gerade Verbindung mit Pfeil 206"/>
            <p:cNvCxnSpPr>
              <a:stCxn id="257" idx="6"/>
              <a:endCxn id="266" idx="1"/>
            </p:cNvCxnSpPr>
            <p:nvPr/>
          </p:nvCxnSpPr>
          <p:spPr>
            <a:xfrm>
              <a:off x="6165861" y="2168764"/>
              <a:ext cx="1848888" cy="436989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Gerade Verbindung mit Pfeil 207"/>
            <p:cNvCxnSpPr>
              <a:stCxn id="257" idx="6"/>
              <a:endCxn id="265" idx="1"/>
            </p:cNvCxnSpPr>
            <p:nvPr/>
          </p:nvCxnSpPr>
          <p:spPr>
            <a:xfrm>
              <a:off x="6165861" y="2168764"/>
              <a:ext cx="1848888" cy="1321621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Gerade Verbindung mit Pfeil 208"/>
            <p:cNvCxnSpPr>
              <a:stCxn id="259" idx="6"/>
              <a:endCxn id="265" idx="1"/>
            </p:cNvCxnSpPr>
            <p:nvPr/>
          </p:nvCxnSpPr>
          <p:spPr>
            <a:xfrm flipV="1">
              <a:off x="6970015" y="3490385"/>
              <a:ext cx="1044734" cy="1127351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Gerade Verbindung mit Pfeil 209"/>
            <p:cNvCxnSpPr>
              <a:stCxn id="257" idx="6"/>
              <a:endCxn id="264" idx="1"/>
            </p:cNvCxnSpPr>
            <p:nvPr/>
          </p:nvCxnSpPr>
          <p:spPr>
            <a:xfrm>
              <a:off x="6165861" y="2168764"/>
              <a:ext cx="1848888" cy="879305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Gerade Verbindung mit Pfeil 210"/>
            <p:cNvCxnSpPr>
              <a:stCxn id="260" idx="6"/>
              <a:endCxn id="266" idx="1"/>
            </p:cNvCxnSpPr>
            <p:nvPr/>
          </p:nvCxnSpPr>
          <p:spPr>
            <a:xfrm flipV="1">
              <a:off x="6543021" y="2605753"/>
              <a:ext cx="1471728" cy="588756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Gerade Verbindung mit Pfeil 211"/>
            <p:cNvCxnSpPr>
              <a:stCxn id="260" idx="6"/>
              <a:endCxn id="264" idx="1"/>
            </p:cNvCxnSpPr>
            <p:nvPr/>
          </p:nvCxnSpPr>
          <p:spPr>
            <a:xfrm flipV="1">
              <a:off x="6543021" y="3048069"/>
              <a:ext cx="1471728" cy="146440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Gerade Verbindung mit Pfeil 212"/>
            <p:cNvCxnSpPr>
              <a:stCxn id="260" idx="6"/>
              <a:endCxn id="265" idx="1"/>
            </p:cNvCxnSpPr>
            <p:nvPr/>
          </p:nvCxnSpPr>
          <p:spPr>
            <a:xfrm>
              <a:off x="6543021" y="3194509"/>
              <a:ext cx="1471728" cy="295876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Gerade Verbindung mit Pfeil 213"/>
            <p:cNvCxnSpPr>
              <a:stCxn id="258" idx="6"/>
              <a:endCxn id="266" idx="1"/>
            </p:cNvCxnSpPr>
            <p:nvPr/>
          </p:nvCxnSpPr>
          <p:spPr>
            <a:xfrm flipV="1">
              <a:off x="6437564" y="2605753"/>
              <a:ext cx="1577185" cy="1583992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Gerade Verbindung mit Pfeil 214"/>
            <p:cNvCxnSpPr>
              <a:stCxn id="258" idx="6"/>
              <a:endCxn id="264" idx="1"/>
            </p:cNvCxnSpPr>
            <p:nvPr/>
          </p:nvCxnSpPr>
          <p:spPr>
            <a:xfrm flipV="1">
              <a:off x="6437564" y="3048069"/>
              <a:ext cx="1577185" cy="1141676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Gerade Verbindung mit Pfeil 215"/>
            <p:cNvCxnSpPr>
              <a:stCxn id="258" idx="6"/>
              <a:endCxn id="265" idx="1"/>
            </p:cNvCxnSpPr>
            <p:nvPr/>
          </p:nvCxnSpPr>
          <p:spPr>
            <a:xfrm flipV="1">
              <a:off x="6437564" y="3490385"/>
              <a:ext cx="1577185" cy="699360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Gerade Verbindung mit Pfeil 216"/>
            <p:cNvCxnSpPr>
              <a:stCxn id="261" idx="6"/>
              <a:endCxn id="265" idx="1"/>
            </p:cNvCxnSpPr>
            <p:nvPr/>
          </p:nvCxnSpPr>
          <p:spPr>
            <a:xfrm flipV="1">
              <a:off x="6059171" y="3490385"/>
              <a:ext cx="1955578" cy="352538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Gerade Verbindung mit Pfeil 217"/>
            <p:cNvCxnSpPr>
              <a:stCxn id="254" idx="6"/>
              <a:endCxn id="265" idx="1"/>
            </p:cNvCxnSpPr>
            <p:nvPr/>
          </p:nvCxnSpPr>
          <p:spPr>
            <a:xfrm>
              <a:off x="5987045" y="3372066"/>
              <a:ext cx="2027704" cy="118319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Gerade Verbindung mit Pfeil 218"/>
            <p:cNvCxnSpPr>
              <a:stCxn id="261" idx="6"/>
              <a:endCxn id="264" idx="1"/>
            </p:cNvCxnSpPr>
            <p:nvPr/>
          </p:nvCxnSpPr>
          <p:spPr>
            <a:xfrm flipV="1">
              <a:off x="6059171" y="3048069"/>
              <a:ext cx="1955578" cy="794854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Gerade Verbindung mit Pfeil 219"/>
            <p:cNvCxnSpPr>
              <a:stCxn id="261" idx="6"/>
              <a:endCxn id="266" idx="1"/>
            </p:cNvCxnSpPr>
            <p:nvPr/>
          </p:nvCxnSpPr>
          <p:spPr>
            <a:xfrm flipV="1">
              <a:off x="6059171" y="2605753"/>
              <a:ext cx="1955578" cy="1237170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Gerade Verbindung mit Pfeil 220"/>
            <p:cNvCxnSpPr>
              <a:stCxn id="254" idx="6"/>
              <a:endCxn id="264" idx="1"/>
            </p:cNvCxnSpPr>
            <p:nvPr/>
          </p:nvCxnSpPr>
          <p:spPr>
            <a:xfrm flipV="1">
              <a:off x="5987045" y="3048069"/>
              <a:ext cx="2027704" cy="323997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Gerade Verbindung mit Pfeil 221"/>
            <p:cNvCxnSpPr>
              <a:stCxn id="254" idx="6"/>
              <a:endCxn id="266" idx="1"/>
            </p:cNvCxnSpPr>
            <p:nvPr/>
          </p:nvCxnSpPr>
          <p:spPr>
            <a:xfrm flipV="1">
              <a:off x="5987045" y="2605753"/>
              <a:ext cx="2027704" cy="766313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Gekrümmter Verbinder 222"/>
            <p:cNvCxnSpPr>
              <a:stCxn id="249" idx="2"/>
              <a:endCxn id="257" idx="0"/>
            </p:cNvCxnSpPr>
            <p:nvPr/>
          </p:nvCxnSpPr>
          <p:spPr>
            <a:xfrm flipV="1">
              <a:off x="5239077" y="2041484"/>
              <a:ext cx="798984" cy="374191"/>
            </a:xfrm>
            <a:prstGeom prst="curvedConnector4">
              <a:avLst>
                <a:gd name="adj1" fmla="val 44335"/>
                <a:gd name="adj2" fmla="val 161092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Gekrümmter Verbinder 223"/>
            <p:cNvCxnSpPr>
              <a:stCxn id="249" idx="2"/>
              <a:endCxn id="261" idx="2"/>
            </p:cNvCxnSpPr>
            <p:nvPr/>
          </p:nvCxnSpPr>
          <p:spPr>
            <a:xfrm>
              <a:off x="5239077" y="2415675"/>
              <a:ext cx="564494" cy="1427248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Gekrümmter Verbinder 224"/>
            <p:cNvCxnSpPr>
              <a:stCxn id="250" idx="2"/>
              <a:endCxn id="257" idx="2"/>
            </p:cNvCxnSpPr>
            <p:nvPr/>
          </p:nvCxnSpPr>
          <p:spPr>
            <a:xfrm flipV="1">
              <a:off x="5239076" y="2168764"/>
              <a:ext cx="671185" cy="498450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Gekrümmter Verbinder 225"/>
            <p:cNvCxnSpPr>
              <a:stCxn id="250" idx="2"/>
              <a:endCxn id="255" idx="2"/>
            </p:cNvCxnSpPr>
            <p:nvPr/>
          </p:nvCxnSpPr>
          <p:spPr>
            <a:xfrm>
              <a:off x="5239076" y="2667214"/>
              <a:ext cx="1510403" cy="877585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Gekrümmter Verbinder 226"/>
            <p:cNvCxnSpPr>
              <a:stCxn id="250" idx="2"/>
              <a:endCxn id="260" idx="2"/>
            </p:cNvCxnSpPr>
            <p:nvPr/>
          </p:nvCxnSpPr>
          <p:spPr>
            <a:xfrm>
              <a:off x="5239076" y="2667214"/>
              <a:ext cx="1048345" cy="527295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Gekrümmter Verbinder 227"/>
            <p:cNvCxnSpPr>
              <a:stCxn id="251" idx="2"/>
              <a:endCxn id="256" idx="2"/>
            </p:cNvCxnSpPr>
            <p:nvPr/>
          </p:nvCxnSpPr>
          <p:spPr>
            <a:xfrm flipV="1">
              <a:off x="5239074" y="2686017"/>
              <a:ext cx="1164556" cy="235293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Gekrümmter Verbinder 228"/>
            <p:cNvCxnSpPr>
              <a:stCxn id="251" idx="2"/>
              <a:endCxn id="262" idx="3"/>
            </p:cNvCxnSpPr>
            <p:nvPr/>
          </p:nvCxnSpPr>
          <p:spPr>
            <a:xfrm flipV="1">
              <a:off x="5239074" y="1719934"/>
              <a:ext cx="1422914" cy="1201376"/>
            </a:xfrm>
            <a:prstGeom prst="curved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Gekrümmter Verbinder 229"/>
            <p:cNvCxnSpPr>
              <a:stCxn id="252" idx="2"/>
              <a:endCxn id="254" idx="2"/>
            </p:cNvCxnSpPr>
            <p:nvPr/>
          </p:nvCxnSpPr>
          <p:spPr>
            <a:xfrm>
              <a:off x="5239079" y="3175869"/>
              <a:ext cx="492366" cy="196197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Gekrümmter Verbinder 230"/>
            <p:cNvCxnSpPr>
              <a:stCxn id="253" idx="2"/>
              <a:endCxn id="258" idx="2"/>
            </p:cNvCxnSpPr>
            <p:nvPr/>
          </p:nvCxnSpPr>
          <p:spPr>
            <a:xfrm>
              <a:off x="5239080" y="3426066"/>
              <a:ext cx="942884" cy="763679"/>
            </a:xfrm>
            <a:prstGeom prst="curved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Gekrümmter Verbinder 231"/>
            <p:cNvCxnSpPr>
              <a:stCxn id="253" idx="2"/>
              <a:endCxn id="256" idx="1"/>
            </p:cNvCxnSpPr>
            <p:nvPr/>
          </p:nvCxnSpPr>
          <p:spPr>
            <a:xfrm flipV="1">
              <a:off x="5239080" y="2596016"/>
              <a:ext cx="1201982" cy="830050"/>
            </a:xfrm>
            <a:prstGeom prst="curvedConnector4">
              <a:avLst>
                <a:gd name="adj1" fmla="val 49994"/>
                <a:gd name="adj2" fmla="val 132032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Gekrümmter Verbinder 232"/>
            <p:cNvCxnSpPr>
              <a:stCxn id="263" idx="2"/>
              <a:endCxn id="259" idx="3"/>
            </p:cNvCxnSpPr>
            <p:nvPr/>
          </p:nvCxnSpPr>
          <p:spPr>
            <a:xfrm>
              <a:off x="5239081" y="3680625"/>
              <a:ext cx="1512766" cy="1027112"/>
            </a:xfrm>
            <a:prstGeom prst="curvedConnector4">
              <a:avLst>
                <a:gd name="adj1" fmla="val 49995"/>
                <a:gd name="adj2" fmla="val 12225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Gekrümmter Verbinder 233"/>
            <p:cNvCxnSpPr>
              <a:stCxn id="263" idx="2"/>
              <a:endCxn id="255" idx="0"/>
            </p:cNvCxnSpPr>
            <p:nvPr/>
          </p:nvCxnSpPr>
          <p:spPr>
            <a:xfrm flipV="1">
              <a:off x="5239081" y="3417519"/>
              <a:ext cx="1638198" cy="263106"/>
            </a:xfrm>
            <a:prstGeom prst="curvedConnector4">
              <a:avLst>
                <a:gd name="adj1" fmla="val 47237"/>
                <a:gd name="adj2" fmla="val 186885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Gekrümmter Verbinder 234"/>
            <p:cNvCxnSpPr>
              <a:stCxn id="257" idx="5"/>
              <a:endCxn id="256" idx="0"/>
            </p:cNvCxnSpPr>
            <p:nvPr/>
          </p:nvCxnSpPr>
          <p:spPr>
            <a:xfrm rot="16200000" flipH="1">
              <a:off x="6179943" y="2207250"/>
              <a:ext cx="299972" cy="403001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Gekrümmter Verbinder 235"/>
            <p:cNvCxnSpPr>
              <a:stCxn id="257" idx="3"/>
              <a:endCxn id="261" idx="6"/>
            </p:cNvCxnSpPr>
            <p:nvPr/>
          </p:nvCxnSpPr>
          <p:spPr>
            <a:xfrm rot="16200000" flipH="1">
              <a:off x="5211353" y="2995105"/>
              <a:ext cx="1584158" cy="111478"/>
            </a:xfrm>
            <a:prstGeom prst="curvedConnector4">
              <a:avLst>
                <a:gd name="adj1" fmla="val 44806"/>
                <a:gd name="adj2" fmla="val 400768"/>
              </a:avLst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Gekrümmter Verbinder 236"/>
            <p:cNvCxnSpPr>
              <a:stCxn id="254" idx="5"/>
              <a:endCxn id="259" idx="0"/>
            </p:cNvCxnSpPr>
            <p:nvPr/>
          </p:nvCxnSpPr>
          <p:spPr>
            <a:xfrm rot="16200000" flipH="1">
              <a:off x="5881720" y="3529960"/>
              <a:ext cx="1028389" cy="892602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Gekrümmter Verbinder 237"/>
            <p:cNvCxnSpPr>
              <a:stCxn id="254" idx="7"/>
              <a:endCxn id="256" idx="3"/>
            </p:cNvCxnSpPr>
            <p:nvPr/>
          </p:nvCxnSpPr>
          <p:spPr>
            <a:xfrm rot="5400000" flipH="1" flipV="1">
              <a:off x="5942314" y="2783318"/>
              <a:ext cx="506047" cy="491449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Gekrümmter Verbinder 238"/>
            <p:cNvCxnSpPr>
              <a:stCxn id="261" idx="5"/>
              <a:endCxn id="258" idx="1"/>
            </p:cNvCxnSpPr>
            <p:nvPr/>
          </p:nvCxnSpPr>
          <p:spPr>
            <a:xfrm rot="16200000" flipH="1">
              <a:off x="6037157" y="3917505"/>
              <a:ext cx="166820" cy="197657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Gekrümmter Verbinder 239"/>
            <p:cNvCxnSpPr>
              <a:stCxn id="258" idx="7"/>
              <a:endCxn id="255" idx="3"/>
            </p:cNvCxnSpPr>
            <p:nvPr/>
          </p:nvCxnSpPr>
          <p:spPr>
            <a:xfrm rot="5400000" flipH="1" flipV="1">
              <a:off x="6361049" y="3673883"/>
              <a:ext cx="464944" cy="386779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Gekrümmter Verbinder 240"/>
            <p:cNvCxnSpPr>
              <a:stCxn id="259" idx="7"/>
              <a:endCxn id="260" idx="4"/>
            </p:cNvCxnSpPr>
            <p:nvPr/>
          </p:nvCxnSpPr>
          <p:spPr>
            <a:xfrm rot="16200000" flipV="1">
              <a:off x="6070929" y="3666081"/>
              <a:ext cx="1205946" cy="517362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Gekrümmter Verbinder 241"/>
            <p:cNvCxnSpPr>
              <a:stCxn id="262" idx="5"/>
              <a:endCxn id="257" idx="7"/>
            </p:cNvCxnSpPr>
            <p:nvPr/>
          </p:nvCxnSpPr>
          <p:spPr>
            <a:xfrm rot="5400000">
              <a:off x="6306163" y="1542201"/>
              <a:ext cx="358829" cy="714295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Gekrümmter Verbinder 242"/>
            <p:cNvCxnSpPr>
              <a:stCxn id="256" idx="7"/>
              <a:endCxn id="256" idx="5"/>
            </p:cNvCxnSpPr>
            <p:nvPr/>
          </p:nvCxnSpPr>
          <p:spPr>
            <a:xfrm rot="16200000" flipH="1">
              <a:off x="6531797" y="2686017"/>
              <a:ext cx="180002" cy="12700"/>
            </a:xfrm>
            <a:prstGeom prst="curvedConnector5">
              <a:avLst>
                <a:gd name="adj1" fmla="val -126999"/>
                <a:gd name="adj2" fmla="val 3517858"/>
                <a:gd name="adj3" fmla="val 226999"/>
              </a:avLst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Gekrümmter Verbinder 243"/>
            <p:cNvCxnSpPr>
              <a:stCxn id="255" idx="1"/>
              <a:endCxn id="260" idx="5"/>
            </p:cNvCxnSpPr>
            <p:nvPr/>
          </p:nvCxnSpPr>
          <p:spPr>
            <a:xfrm rot="16200000" flipV="1">
              <a:off x="6561106" y="3228993"/>
              <a:ext cx="170288" cy="281322"/>
            </a:xfrm>
            <a:prstGeom prst="curvedConnector3">
              <a:avLst/>
            </a:prstGeom>
            <a:ln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94421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5381" y="1672745"/>
            <a:ext cx="4700025" cy="3977648"/>
          </a:xfrm>
        </p:spPr>
      </p:pic>
      <p:sp>
        <p:nvSpPr>
          <p:cNvPr id="8" name="Inhaltsplatzhalter 7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2" y="4056033"/>
            <a:ext cx="5194800" cy="1785967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2" y="1481138"/>
            <a:ext cx="5194800" cy="178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71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5381" y="1672745"/>
            <a:ext cx="4700025" cy="3977648"/>
          </a:xfrm>
        </p:spPr>
      </p:pic>
      <p:pic>
        <p:nvPicPr>
          <p:cNvPr id="3" name="Inhaltsplatzhalter 2"/>
          <p:cNvPicPr>
            <a:picLocks noGrp="1" noChangeAspect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3" y="1736347"/>
            <a:ext cx="5195887" cy="3850444"/>
          </a:xfrm>
        </p:spPr>
      </p:pic>
    </p:spTree>
    <p:extLst>
      <p:ext uri="{BB962C8B-B14F-4D97-AF65-F5344CB8AC3E}">
        <p14:creationId xmlns:p14="http://schemas.microsoft.com/office/powerpoint/2010/main" val="1393199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6,32906"/>
  <p:tag name="ORIGINALWIDTH" val="720,6893"/>
  <p:tag name="LATEXADDIN" val="\documentclass[preview]{standalone}&#10;\usepackage{amsmath}&#10;\begin{document}&#10;&#10;\begin{align*}&#10;    \label{eq:InputToNode}&#10;    \mathbf{r}'[n] = f'(\mathbf{W}^{\mathrm{in}}\mathbf{u}[n] + \mathbf{w}^{\mathrm{bi}})&#10;\end{align*}&#10;&#10;\end{document}"/>
  <p:tag name="IGUANATEXSIZE" val="16"/>
  <p:tag name="IGUANATEXCURSOR" val="206"/>
  <p:tag name="TRANSPARENCY" val="Wahr"/>
  <p:tag name="FILENAME" val=""/>
  <p:tag name="LATEXENGINEID" val="0"/>
  <p:tag name="TEMPFOLDER" val=".\"/>
  <p:tag name="LATEXFORMHEIGHT" val="312"/>
  <p:tag name="LATEXFORMWIDTH" val="1063"/>
  <p:tag name="LATEXFORMWRAP" val="Wahr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,4922"/>
  <p:tag name="ORIGINALWIDTH" val="719,3802"/>
  <p:tag name="LATEXADDIN" val="\documentclass[preview]{standalone}&#10;\usepackage{amsmath}&#10;\begin{document}&#10;&#10;\begin{align*}&#10;    \label{eq:InputToNode}&#10;    \mathbf{r}[n] = (1-\lambda)\mathbf{r}[n-1] + \lambda f(\mathbf{r}'[n] + \mathbf{W}^{\mathrm{res}}\mathbf{r}[n-1])&#10;\end{align*}&#10;&#10;\end{document}"/>
  <p:tag name="IGUANATEXSIZE" val="16"/>
  <p:tag name="IGUANATEXCURSOR" val="234"/>
  <p:tag name="TRANSPARENCY" val="Wahr"/>
  <p:tag name="FILENAME" val=""/>
  <p:tag name="LATEXENGINEID" val="0"/>
  <p:tag name="TEMPFOLDER" val=".\"/>
  <p:tag name="LATEXFORMHEIGHT" val="312"/>
  <p:tag name="LATEXFORMWIDTH" val="1063"/>
  <p:tag name="LATEXFORMWRAP" val="Wahr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8,29276"/>
  <p:tag name="ORIGINALWIDTH" val="719,7074"/>
  <p:tag name="LATEXADDIN" val="\documentclass[preview]{standalone}&#10;\usepackage{amsmath}&#10;\begin{document}&#10;&#10;\begin{align*}&#10;    \label{eq:InputToNode}&#10;    \mathbf{y}[n] = \mathbf{W}^{\mathrm{out}}\mathbf{r}[n]&#10;\end{align*}&#10;&#10;\end{document}"/>
  <p:tag name="IGUANATEXSIZE" val="16"/>
  <p:tag name="IGUANATEXCURSOR" val="175"/>
  <p:tag name="TRANSPARENCY" val="Wahr"/>
  <p:tag name="FILENAME" val=""/>
  <p:tag name="LATEXENGINEID" val="0"/>
  <p:tag name="TEMPFOLDER" val=".\"/>
  <p:tag name="LATEXFORMHEIGHT" val="312"/>
  <p:tag name="LATEXFORMWIDTH" val="1063"/>
  <p:tag name="LATEXFORMWRAP" val="Wahr"/>
  <p:tag name="BITMAPVECTOR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36,32906"/>
  <p:tag name="ORIGINALWIDTH" val="720,6893"/>
  <p:tag name="LATEXADDIN" val="\documentclass[preview]{standalone}&#10;\usepackage{amsmath}&#10;\begin{document}&#10;&#10;\begin{align*}&#10;    \label{eq:InputToNode}&#10;    \mathbf{r}'[n] = f'(\mathbf{W}^{\mathrm{in}}\mathbf{u}[n] + \mathbf{w}^{\mathrm{bi}})&#10;\end{align*}&#10;&#10;\end{document}"/>
  <p:tag name="IGUANATEXSIZE" val="16"/>
  <p:tag name="IGUANATEXCURSOR" val="206"/>
  <p:tag name="TRANSPARENCY" val="Wahr"/>
  <p:tag name="FILENAME" val=""/>
  <p:tag name="LATEXENGINEID" val="0"/>
  <p:tag name="TEMPFOLDER" val=".\"/>
  <p:tag name="LATEXFORMHEIGHT" val="312"/>
  <p:tag name="LATEXFORMWIDTH" val="1063"/>
  <p:tag name="LATEXFORMWRAP" val="Wahr"/>
  <p:tag name="BITMAPVECTOR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27,4922"/>
  <p:tag name="ORIGINALWIDTH" val="719,3802"/>
  <p:tag name="LATEXADDIN" val="\documentclass[preview]{standalone}&#10;\usepackage{amsmath}&#10;\begin{document}&#10;&#10;\begin{align*}&#10;    \label{eq:InputToNode}&#10;    \mathbf{r}[n] = (1-\lambda)\mathbf{r}[n-1] + \lambda f(\mathbf{r}'[n] + \mathbf{W}^{\mathrm{res}}\mathbf{r}[n-1])&#10;\end{align*}&#10;&#10;\end{document}"/>
  <p:tag name="IGUANATEXSIZE" val="16"/>
  <p:tag name="IGUANATEXCURSOR" val="234"/>
  <p:tag name="TRANSPARENCY" val="Wahr"/>
  <p:tag name="FILENAME" val=""/>
  <p:tag name="LATEXENGINEID" val="0"/>
  <p:tag name="TEMPFOLDER" val=".\"/>
  <p:tag name="LATEXFORMHEIGHT" val="312"/>
  <p:tag name="LATEXFORMWIDTH" val="1063"/>
  <p:tag name="LATEXFORMWRAP" val="Wahr"/>
  <p:tag name="BITMAPVECTOR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2000"/>
  <p:tag name="ORIGINALHEIGHT" val="531,6835"/>
  <p:tag name="ORIGINALWIDTH" val="7160,855"/>
  <p:tag name="OUTPUTTYPE" val="PNG"/>
  <p:tag name="IGUANATEXVERSION" val="159"/>
  <p:tag name="LATEXADDIN" val="\documentclass[preview]{standalone}&#10;\usepackage{amsmath}&#10;\begin{document}&#10;&#10;\begin{align*}&#10;    \mathbf{W}^{\mathrm{out}} = (\mathbf{R}\mathbf{R}^{\mathrm{T}} + \epsilon\mathbf{I})^{-1}(\mathbf{D}\mathbf{R}^{\mathrm{T}})&#10;\end{align*}&#10;&#10;\end{document}"/>
  <p:tag name="IGUANATEXSIZE" val="20"/>
  <p:tag name="IGUANATEXCURSOR" val="218"/>
  <p:tag name="TRANSPARENCY" val="Wahr"/>
  <p:tag name="FILENAME" val=""/>
  <p:tag name="LATEXENGINEID" val="0"/>
  <p:tag name="TEMPFOLDER" val=".\temp\"/>
  <p:tag name="LATEXFORMHEIGHT" val="320"/>
  <p:tag name="LATEXFORMWIDTH" val="385"/>
  <p:tag name="LATEXFORMWRAP" val="Wahr"/>
  <p:tag name="BITMAPVECTOR" val="0"/>
</p:tagLst>
</file>

<file path=ppt/theme/theme1.xml><?xml version="1.0" encoding="utf-8"?>
<a:theme xmlns:a="http://schemas.openxmlformats.org/drawingml/2006/main" name="TUD_2018_16zu9">
  <a:themeElements>
    <a:clrScheme name="TUD_2021-08_grün">
      <a:dk1>
        <a:srgbClr val="000000"/>
      </a:dk1>
      <a:lt1>
        <a:sysClr val="window" lastClr="FFFFFF"/>
      </a:lt1>
      <a:dk2>
        <a:srgbClr val="727277"/>
      </a:dk2>
      <a:lt2>
        <a:srgbClr val="FFFFFF"/>
      </a:lt2>
      <a:accent1>
        <a:srgbClr val="00305D"/>
      </a:accent1>
      <a:accent2>
        <a:srgbClr val="0069B4"/>
      </a:accent2>
      <a:accent3>
        <a:srgbClr val="009FE3"/>
      </a:accent3>
      <a:accent4>
        <a:srgbClr val="008244"/>
      </a:accent4>
      <a:accent5>
        <a:srgbClr val="65B32E"/>
      </a:accent5>
      <a:accent6>
        <a:srgbClr val="94C356"/>
      </a:accent6>
      <a:hlink>
        <a:srgbClr val="0069B4"/>
      </a:hlink>
      <a:folHlink>
        <a:srgbClr val="009FE3"/>
      </a:folHlink>
    </a:clrScheme>
    <a:fontScheme name="TUD_Open Sans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22.06_TUD_PPT_16zu9_Vorlage.potx" id="{294745C1-E1BC-44C1-8C9D-B4CB23BDF171}" vid="{41010231-A741-4371-A565-9EF1890B6372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2022-06_TUD_PPT_16zu9_Vorlage</Template>
  <TotalTime>0</TotalTime>
  <Words>1679</Words>
  <Application>Microsoft Office PowerPoint</Application>
  <PresentationFormat>Breitbild</PresentationFormat>
  <Paragraphs>283</Paragraphs>
  <Slides>34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40" baseType="lpstr">
      <vt:lpstr>Open Sans</vt:lpstr>
      <vt:lpstr>Calibri</vt:lpstr>
      <vt:lpstr>Arial</vt:lpstr>
      <vt:lpstr>Wingdings</vt:lpstr>
      <vt:lpstr>Symbol</vt:lpstr>
      <vt:lpstr>TUD_2018_16zu9</vt:lpstr>
      <vt:lpstr>Reservoir Computing</vt:lpstr>
      <vt:lpstr>Reservoir Computing</vt:lpstr>
      <vt:lpstr>PowerPoint-Präsentation</vt:lpstr>
      <vt:lpstr>PowerPoint-Präsentation</vt:lpstr>
      <vt:lpstr>Das mehrschichtige Perzeptron (multi-layer perceptron, MLP)</vt:lpstr>
      <vt:lpstr>Rekurrentes Neuronale Netzwerk (RNN)</vt:lpstr>
      <vt:lpstr>Reservoir Computing Network (RCN)</vt:lpstr>
      <vt:lpstr>PowerPoint-Präsentation</vt:lpstr>
      <vt:lpstr>PowerPoint-Präsentation</vt:lpstr>
      <vt:lpstr>Wie funktioniert Reservoir Computing generell? Pattern recognition in a bucket</vt:lpstr>
      <vt:lpstr>Wie funktioniert Reservoir Computing generell? Pattern recognition in a bucket</vt:lpstr>
      <vt:lpstr>Reservoir Computing</vt:lpstr>
      <vt:lpstr>Echo State Network (ESN)</vt:lpstr>
      <vt:lpstr>Initialisierung und Training von ESNs Eingangs- und Bias-Gewichte</vt:lpstr>
      <vt:lpstr>Initialisierung und Training von ESNs Rekurrente Gewichte</vt:lpstr>
      <vt:lpstr>Initialisierung und Training von ESNs Ausgangsgewichte</vt:lpstr>
      <vt:lpstr>Zeitreihenvorhersage</vt:lpstr>
      <vt:lpstr>Zeitreihenvorhersage</vt:lpstr>
      <vt:lpstr>Zeitreihenvorhersage Datenanalyse und -konvertierung</vt:lpstr>
      <vt:lpstr>Zeitreihenvorhersage Datenanalyse und -konvertierung</vt:lpstr>
      <vt:lpstr>Zeitreihenvorhersage Datenvorverarbeitung</vt:lpstr>
      <vt:lpstr>Zeitreihenvorhersage Datenvorverarbeitung</vt:lpstr>
      <vt:lpstr>Zeitreihenvorhersage Optimierung von Modellen zur Vorhersage</vt:lpstr>
      <vt:lpstr>Zeitreihenvorhersage Naives Basismodell</vt:lpstr>
      <vt:lpstr>Zeitreihenvorhersage Naives Basismodell</vt:lpstr>
      <vt:lpstr>Zeitreihenvorhersage Lineare Regression</vt:lpstr>
      <vt:lpstr>Zeitreihenvorhersage Lineare Regression</vt:lpstr>
      <vt:lpstr>Zeitreihenvorhersage Lineare Regression</vt:lpstr>
      <vt:lpstr>Zeitreihenvorhersage Echo State Network</vt:lpstr>
      <vt:lpstr>Zeitreihenvorhersage Echo State Network</vt:lpstr>
      <vt:lpstr>Zeitreihenvorhersage Komplexere Merkmalsextraktion</vt:lpstr>
      <vt:lpstr>Zeitreihenvorhersage Komplexere Merkmalsextraktion</vt:lpstr>
      <vt:lpstr>Zusammenfassung</vt:lpstr>
      <vt:lpstr>Zusammenfassung</vt:lpstr>
    </vt:vector>
  </TitlesOfParts>
  <Company>TU Dresden - KOGSYS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Reservoir Computing</dc:title>
  <dc:subject>Präsentationsvorlage</dc:subject>
  <dc:creator>9d9c7d7c, 59efdb07</dc:creator>
  <cp:lastModifiedBy>9d9c7d7c, 59efdb07</cp:lastModifiedBy>
  <cp:revision>50</cp:revision>
  <dcterms:created xsi:type="dcterms:W3CDTF">2023-04-05T08:17:07Z</dcterms:created>
  <dcterms:modified xsi:type="dcterms:W3CDTF">2023-04-21T14:48:02Z</dcterms:modified>
</cp:coreProperties>
</file>

<file path=docProps/thumbnail.jpeg>
</file>